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0"/>
  </p:notesMasterIdLst>
  <p:handoutMasterIdLst>
    <p:handoutMasterId r:id="rId31"/>
  </p:handoutMasterIdLst>
  <p:sldIdLst>
    <p:sldId id="293" r:id="rId3"/>
    <p:sldId id="294" r:id="rId4"/>
    <p:sldId id="295" r:id="rId5"/>
    <p:sldId id="292" r:id="rId6"/>
    <p:sldId id="296" r:id="rId7"/>
    <p:sldId id="258" r:id="rId8"/>
    <p:sldId id="297" r:id="rId9"/>
    <p:sldId id="260" r:id="rId10"/>
    <p:sldId id="298" r:id="rId11"/>
    <p:sldId id="261" r:id="rId12"/>
    <p:sldId id="299" r:id="rId13"/>
    <p:sldId id="262" r:id="rId14"/>
    <p:sldId id="300" r:id="rId15"/>
    <p:sldId id="263" r:id="rId16"/>
    <p:sldId id="301" r:id="rId17"/>
    <p:sldId id="264" r:id="rId18"/>
    <p:sldId id="302" r:id="rId19"/>
    <p:sldId id="265" r:id="rId20"/>
    <p:sldId id="303" r:id="rId21"/>
    <p:sldId id="268" r:id="rId22"/>
    <p:sldId id="304" r:id="rId23"/>
    <p:sldId id="286" r:id="rId24"/>
    <p:sldId id="305" r:id="rId25"/>
    <p:sldId id="288" r:id="rId26"/>
    <p:sldId id="306" r:id="rId27"/>
    <p:sldId id="289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FF"/>
    <a:srgbClr val="ECFFF1"/>
    <a:srgbClr val="FEF5E1"/>
    <a:srgbClr val="2468A6"/>
    <a:srgbClr val="D1BDCB"/>
    <a:srgbClr val="5B004B"/>
    <a:srgbClr val="20A0AB"/>
    <a:srgbClr val="C0DAFD"/>
    <a:srgbClr val="135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01B26-A8A2-F84E-B574-B2E294A753DA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1BF5E-8935-2F4C-80E9-92773A2D20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6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22628-B6FF-9242-B400-8B100AD565E9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F304-6593-3645-BDF2-70DD73A6D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5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DD2907B-11DA-154E-BABB-4FCBCF1D5A23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14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Answer: C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49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14 in textbook.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42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14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Answer: B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64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14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02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15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Answer: C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07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15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28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15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Answer: A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73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15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4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15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Answer: C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31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15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3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35539-1FB0-2D4C-8FEE-70BB931768A3}" type="slidenum">
              <a:rPr lang="en-US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97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16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Answers: 1. tension; 2. produced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73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16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73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16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Answers: 3. daily;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4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experience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46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16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46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16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Answers: 5. original;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identify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94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16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94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16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Answers: 7. negative; 8. entertained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38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16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3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14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4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14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Answer: C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1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14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1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14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Answer: C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62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14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0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14 in textbook.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Answer: B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next slide explains the answer.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2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Page 14 in textbook.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F304-6593-3645-BDF2-70DD73A6D71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4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742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262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999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813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9774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9660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533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21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02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22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204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FF4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E5950-ED4E-984B-AFAE-A47331BA5D73}" type="datetimeFigureOut">
              <a:rPr lang="en-US" smtClean="0"/>
              <a:pPr/>
              <a:t>10/17/11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FD9-FF22-514B-A7D8-5125E88140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0DAFD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E5950-ED4E-984B-AFAE-A47331BA5D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FD9-FF22-514B-A7D8-5125E88140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89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8.jp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8.jp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1.png"/><Relationship Id="rId6" Type="http://schemas.openxmlformats.org/officeDocument/2006/relationships/image" Target="../media/image9.jpg"/><Relationship Id="rId7" Type="http://schemas.openxmlformats.org/officeDocument/2006/relationships/image" Target="../media/image6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1.png"/><Relationship Id="rId6" Type="http://schemas.openxmlformats.org/officeDocument/2006/relationships/image" Target="../media/image9.jpg"/><Relationship Id="rId7" Type="http://schemas.openxmlformats.org/officeDocument/2006/relationships/image" Target="../media/image6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1.png"/><Relationship Id="rId6" Type="http://schemas.openxmlformats.org/officeDocument/2006/relationships/image" Target="../media/image10.jpg"/><Relationship Id="rId7" Type="http://schemas.openxmlformats.org/officeDocument/2006/relationships/image" Target="../media/image6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1.png"/><Relationship Id="rId6" Type="http://schemas.openxmlformats.org/officeDocument/2006/relationships/image" Target="../media/image10.jpg"/><Relationship Id="rId7" Type="http://schemas.openxmlformats.org/officeDocument/2006/relationships/image" Target="../media/image6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.png"/><Relationship Id="rId6" Type="http://schemas.openxmlformats.org/officeDocument/2006/relationships/image" Target="../media/image7.jpg"/><Relationship Id="rId7" Type="http://schemas.openxmlformats.org/officeDocument/2006/relationships/image" Target="../media/image6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.png"/><Relationship Id="rId6" Type="http://schemas.openxmlformats.org/officeDocument/2006/relationships/image" Target="../media/image7.jpg"/><Relationship Id="rId7" Type="http://schemas.openxmlformats.org/officeDocument/2006/relationships/image" Target="../media/image6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1BDCB"/>
            </a:gs>
            <a:gs pos="100000">
              <a:srgbClr val="FEF5E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0" y="326749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  <a:cs typeface="Tahoma" charset="0"/>
              </a:rPr>
              <a:t>Use the tab key, space bar, arrow keys, or page up/down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  <a:cs typeface="Tahoma" charset="0"/>
              </a:rPr>
              <a:t> to move through the slides.</a:t>
            </a:r>
          </a:p>
        </p:txBody>
      </p:sp>
      <p:pic>
        <p:nvPicPr>
          <p:cNvPr id="11" name="Picture 10" descr="VB ch 01 title small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1737360"/>
          </a:xfrm>
          <a:prstGeom prst="rect">
            <a:avLst/>
          </a:prstGeom>
        </p:spPr>
      </p:pic>
      <p:pic>
        <p:nvPicPr>
          <p:cNvPr id="12" name="Picture 11" descr="VB ch 01 title small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1737360"/>
          </a:xfrm>
          <a:prstGeom prst="rect">
            <a:avLst/>
          </a:prstGeom>
        </p:spPr>
      </p:pic>
      <p:pic>
        <p:nvPicPr>
          <p:cNvPr id="13" name="Picture 12" descr="VB ch 01 title small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1737360"/>
          </a:xfrm>
          <a:prstGeom prst="rect">
            <a:avLst/>
          </a:prstGeom>
        </p:spPr>
      </p:pic>
      <p:pic>
        <p:nvPicPr>
          <p:cNvPr id="14" name="Picture 13" descr="VB ch 01 title small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1737360"/>
          </a:xfrm>
          <a:prstGeom prst="rect">
            <a:avLst/>
          </a:prstGeom>
        </p:spPr>
      </p:pic>
      <p:pic>
        <p:nvPicPr>
          <p:cNvPr id="15" name="Picture 14" descr="VB ch 01 title small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1737360"/>
          </a:xfrm>
          <a:prstGeom prst="rect">
            <a:avLst/>
          </a:prstGeom>
        </p:spPr>
      </p:pic>
      <p:pic>
        <p:nvPicPr>
          <p:cNvPr id="16" name="Picture 15" descr="VB ch 01 title small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1737360"/>
          </a:xfrm>
          <a:prstGeom prst="rect">
            <a:avLst/>
          </a:prstGeom>
        </p:spPr>
      </p:pic>
      <p:sp>
        <p:nvSpPr>
          <p:cNvPr id="1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695" y="29862"/>
            <a:ext cx="7027385" cy="694944"/>
          </a:xfrm>
        </p:spPr>
        <p:txBody>
          <a:bodyPr tIns="0" anchor="t" anchorCtr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dirty="0" smtClean="0">
                <a:solidFill>
                  <a:srgbClr val="D1BDCB"/>
                </a:solidFill>
                <a:latin typeface="Times New Roman" charset="0"/>
              </a:rPr>
              <a:t>V</a:t>
            </a:r>
            <a:r>
              <a:rPr lang="en-US" sz="4800" dirty="0" smtClean="0">
                <a:solidFill>
                  <a:srgbClr val="D1BDCB"/>
                </a:solidFill>
                <a:latin typeface="Times New Roman" charset="0"/>
              </a:rPr>
              <a:t>OCABULARY </a:t>
            </a:r>
            <a:r>
              <a:rPr lang="en-US" sz="5400" dirty="0" smtClean="0">
                <a:solidFill>
                  <a:srgbClr val="D1BDCB"/>
                </a:solidFill>
                <a:latin typeface="Times New Roman" charset="0"/>
              </a:rPr>
              <a:t>B</a:t>
            </a:r>
            <a:r>
              <a:rPr lang="en-US" sz="4800" dirty="0" smtClean="0">
                <a:solidFill>
                  <a:srgbClr val="D1BDCB"/>
                </a:solidFill>
                <a:latin typeface="Times New Roman" charset="0"/>
              </a:rPr>
              <a:t>ASICS</a:t>
            </a:r>
            <a:endParaRPr lang="en-US" sz="4800" dirty="0">
              <a:solidFill>
                <a:srgbClr val="D1BDCB"/>
              </a:solidFill>
              <a:latin typeface="Times New Roman" charset="0"/>
            </a:endParaRPr>
          </a:p>
        </p:txBody>
      </p:sp>
      <p:pic>
        <p:nvPicPr>
          <p:cNvPr id="4" name="Picture 3" descr="VB2 book logo copy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5" y="710711"/>
            <a:ext cx="1069872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1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verb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2468A6"/>
                </a:solidFill>
                <a:latin typeface="Tahoma"/>
                <a:cs typeface="Tahoma"/>
              </a:rPr>
              <a:t>4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identify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709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(ii-</a:t>
            </a:r>
            <a:r>
              <a:rPr lang="en-US" sz="2000" b="1" dirty="0" smtClean="0">
                <a:latin typeface="Times"/>
                <a:cs typeface="Times"/>
              </a:rPr>
              <a:t>den</a:t>
            </a:r>
            <a:r>
              <a:rPr lang="en-US" sz="2000" dirty="0" smtClean="0">
                <a:latin typeface="Times"/>
                <a:cs typeface="Times"/>
              </a:rPr>
              <a:t>-tuh-fii)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Identify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dislike.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make.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f</a:t>
            </a:r>
            <a:r>
              <a:rPr lang="en-US" sz="2000" dirty="0" smtClean="0">
                <a:latin typeface="Tahoma"/>
                <a:cs typeface="Tahoma"/>
              </a:rPr>
              <a:t>ind out.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1143000" y="2079765"/>
            <a:ext cx="637042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Blind people can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identify</a:t>
            </a:r>
            <a:r>
              <a:rPr lang="en-US" sz="2000" b="1" dirty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coins by their size and whether or not they have smooth edges.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The police used the fingerprints they found to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identify</a:t>
            </a:r>
            <a:r>
              <a:rPr lang="en-US" sz="2000" b="1" dirty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who the bank robbers were.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-762232" y="5853585"/>
            <a:ext cx="1778001" cy="230832"/>
          </a:xfrm>
          <a:prstGeom prst="rect">
            <a:avLst/>
          </a:prstGeom>
          <a:noFill/>
        </p:spPr>
        <p:txBody>
          <a:bodyPr wrap="square" rtlCol="0">
            <a:spAutoFit/>
            <a:flatTx/>
          </a:bodyPr>
          <a:lstStyle/>
          <a:p>
            <a:r>
              <a:rPr lang="en-US" sz="900" dirty="0" smtClean="0">
                <a:latin typeface="Times"/>
                <a:cs typeface="Times"/>
              </a:rPr>
              <a:t>Photo: US Navy/</a:t>
            </a:r>
            <a:r>
              <a:rPr lang="en-US" sz="900" dirty="0" smtClean="0">
                <a:solidFill>
                  <a:srgbClr val="000000"/>
                </a:solidFill>
                <a:latin typeface="Times"/>
                <a:ea typeface="Lucida Grande"/>
                <a:cs typeface="Times"/>
              </a:rPr>
              <a:t>Bruce </a:t>
            </a:r>
            <a:r>
              <a:rPr lang="en-US" sz="900" dirty="0">
                <a:solidFill>
                  <a:srgbClr val="000000"/>
                </a:solidFill>
                <a:latin typeface="Times"/>
                <a:ea typeface="Lucida Grande"/>
                <a:cs typeface="Times"/>
              </a:rPr>
              <a:t>Cummins</a:t>
            </a:r>
            <a:endParaRPr lang="fi-FI" sz="900" dirty="0">
              <a:latin typeface="Times"/>
              <a:cs typeface="Time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79035" y="6254813"/>
            <a:ext cx="43419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latin typeface="Times" pitchFamily="17" charset="0"/>
              </a:rPr>
              <a:t>Recording fingerprints so the child can </a:t>
            </a:r>
          </a:p>
          <a:p>
            <a:pPr algn="ctr">
              <a:lnSpc>
                <a:spcPts val="2200"/>
              </a:lnSpc>
            </a:pPr>
            <a:r>
              <a:rPr lang="en-US" dirty="0" smtClean="0">
                <a:latin typeface="Times" pitchFamily="17" charset="0"/>
              </a:rPr>
              <a:t>be </a:t>
            </a:r>
            <a:r>
              <a:rPr lang="en-US" b="1" dirty="0" smtClean="0">
                <a:solidFill>
                  <a:srgbClr val="2468A6"/>
                </a:solidFill>
                <a:latin typeface="Times" pitchFamily="17" charset="0"/>
              </a:rPr>
              <a:t>identified </a:t>
            </a:r>
            <a:r>
              <a:rPr lang="en-US" dirty="0" smtClean="0">
                <a:latin typeface="Times" pitchFamily="17" charset="0"/>
              </a:rPr>
              <a:t>if she goes missing.</a:t>
            </a:r>
            <a:endParaRPr lang="en-US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pic>
        <p:nvPicPr>
          <p:cNvPr id="3" name="identif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54480"/>
            <a:ext cx="274320" cy="274320"/>
          </a:xfrm>
          <a:prstGeom prst="rect">
            <a:avLst/>
          </a:prstGeom>
        </p:spPr>
      </p:pic>
      <p:pic>
        <p:nvPicPr>
          <p:cNvPr id="4" name="Picture 3" descr="identify 1 navy Bruce Cummins cop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3" y="3511613"/>
            <a:ext cx="3445900" cy="2743200"/>
          </a:xfrm>
          <a:prstGeom prst="rect">
            <a:avLst/>
          </a:prstGeom>
          <a:ln>
            <a:solidFill>
              <a:srgbClr val="2468A6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verb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2468A6"/>
                </a:solidFill>
                <a:latin typeface="Tahoma"/>
                <a:cs typeface="Tahoma"/>
              </a:rPr>
              <a:t>4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identify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709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(ii-</a:t>
            </a:r>
            <a:r>
              <a:rPr lang="en-US" sz="2000" b="1" dirty="0" smtClean="0">
                <a:latin typeface="Times"/>
                <a:cs typeface="Times"/>
              </a:rPr>
              <a:t>den</a:t>
            </a:r>
            <a:r>
              <a:rPr lang="en-US" sz="2000" dirty="0" smtClean="0">
                <a:latin typeface="Times"/>
                <a:cs typeface="Times"/>
              </a:rPr>
              <a:t>-tuh-fii)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1143000" y="2079765"/>
            <a:ext cx="638229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Blind people can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identify</a:t>
            </a:r>
            <a:r>
              <a:rPr lang="en-US" sz="2000" b="1" dirty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coins by their size and whether or not they have smooth edges.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The police used the fingerprints they found to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identify</a:t>
            </a:r>
            <a:r>
              <a:rPr lang="en-US" sz="2000" b="1" dirty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who the bank robbers were.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Identify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dislike.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make.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ahoma"/>
                <a:cs typeface="Tahoma"/>
              </a:rPr>
              <a:t>f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ind out.  </a:t>
            </a:r>
            <a:endParaRPr lang="en-US" sz="20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648200" y="5105400"/>
            <a:ext cx="373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One way to </a:t>
            </a:r>
            <a:r>
              <a:rPr lang="en-US" dirty="0">
                <a:solidFill>
                  <a:srgbClr val="2468A6"/>
                </a:solidFill>
                <a:latin typeface="Tahoma"/>
                <a:cs typeface="Tahoma"/>
              </a:rPr>
              <a:t>find </a:t>
            </a:r>
            <a:r>
              <a:rPr lang="en-US" dirty="0" smtClean="0">
                <a:solidFill>
                  <a:srgbClr val="2468A6"/>
                </a:solidFill>
                <a:latin typeface="Tahoma"/>
                <a:cs typeface="Tahoma"/>
              </a:rPr>
              <a:t>out 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what coin one is holding is by feeling its size and its edges. Using fingerprints is one way that the police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find out 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who carried out a crime. </a:t>
            </a:r>
            <a:endParaRPr lang="en-US" sz="18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-762232" y="5853585"/>
            <a:ext cx="1778001" cy="230832"/>
          </a:xfrm>
          <a:prstGeom prst="rect">
            <a:avLst/>
          </a:prstGeom>
          <a:noFill/>
        </p:spPr>
        <p:txBody>
          <a:bodyPr wrap="square" rtlCol="0">
            <a:spAutoFit/>
            <a:flatTx/>
          </a:bodyPr>
          <a:lstStyle/>
          <a:p>
            <a:r>
              <a:rPr lang="en-US" sz="900" dirty="0" smtClean="0">
                <a:latin typeface="Times"/>
                <a:cs typeface="Times"/>
              </a:rPr>
              <a:t>Photo: US Navy/</a:t>
            </a:r>
            <a:r>
              <a:rPr lang="en-US" sz="900" dirty="0" smtClean="0">
                <a:solidFill>
                  <a:srgbClr val="000000"/>
                </a:solidFill>
                <a:latin typeface="Times"/>
                <a:ea typeface="Lucida Grande"/>
                <a:cs typeface="Times"/>
              </a:rPr>
              <a:t>Bruce </a:t>
            </a:r>
            <a:r>
              <a:rPr lang="en-US" sz="900" dirty="0">
                <a:solidFill>
                  <a:srgbClr val="000000"/>
                </a:solidFill>
                <a:latin typeface="Times"/>
                <a:ea typeface="Lucida Grande"/>
                <a:cs typeface="Times"/>
              </a:rPr>
              <a:t>Cummins</a:t>
            </a:r>
            <a:endParaRPr lang="fi-FI" sz="900" dirty="0">
              <a:latin typeface="Times"/>
              <a:cs typeface="Times"/>
            </a:endParaRPr>
          </a:p>
        </p:txBody>
      </p:sp>
      <p:pic>
        <p:nvPicPr>
          <p:cNvPr id="28" name="identif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54480"/>
            <a:ext cx="274320" cy="274320"/>
          </a:xfrm>
          <a:prstGeom prst="rect">
            <a:avLst/>
          </a:prstGeom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79035" y="6254813"/>
            <a:ext cx="43419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latin typeface="Times" pitchFamily="17" charset="0"/>
              </a:rPr>
              <a:t>Recording fingerprints so the child can </a:t>
            </a:r>
          </a:p>
          <a:p>
            <a:pPr algn="ctr">
              <a:lnSpc>
                <a:spcPts val="2200"/>
              </a:lnSpc>
            </a:pPr>
            <a:r>
              <a:rPr lang="en-US" dirty="0" smtClean="0">
                <a:latin typeface="Times" pitchFamily="17" charset="0"/>
              </a:rPr>
              <a:t>be </a:t>
            </a:r>
            <a:r>
              <a:rPr lang="en-US" b="1" dirty="0" smtClean="0">
                <a:solidFill>
                  <a:srgbClr val="2468A6"/>
                </a:solidFill>
                <a:latin typeface="Times" pitchFamily="17" charset="0"/>
              </a:rPr>
              <a:t>identified </a:t>
            </a:r>
            <a:r>
              <a:rPr lang="en-US" dirty="0" smtClean="0">
                <a:latin typeface="Times" pitchFamily="17" charset="0"/>
              </a:rPr>
              <a:t>if she goes missing.</a:t>
            </a:r>
            <a:endParaRPr lang="en-US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pic>
        <p:nvPicPr>
          <p:cNvPr id="30" name="Picture 29" descr="identify 1 navy Bruce Cummins cop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3" y="3511613"/>
            <a:ext cx="3445900" cy="2743200"/>
          </a:xfrm>
          <a:prstGeom prst="rect">
            <a:avLst/>
          </a:prstGeom>
          <a:ln>
            <a:solidFill>
              <a:srgbClr val="2468A6"/>
            </a:solidFill>
          </a:ln>
        </p:spPr>
      </p:pic>
    </p:spTree>
    <p:extLst>
      <p:ext uri="{BB962C8B-B14F-4D97-AF65-F5344CB8AC3E}">
        <p14:creationId xmlns:p14="http://schemas.microsoft.com/office/powerpoint/2010/main" val="23915101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adjective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>
                <a:solidFill>
                  <a:srgbClr val="2468A6"/>
                </a:solidFill>
                <a:latin typeface="Tahoma"/>
                <a:cs typeface="Tahoma"/>
              </a:rPr>
              <a:t>5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negative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438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</a:t>
            </a:r>
            <a:r>
              <a:rPr lang="en-US" sz="2000" b="1" dirty="0" smtClean="0">
                <a:latin typeface="Times"/>
                <a:cs typeface="Times"/>
              </a:rPr>
              <a:t>neg</a:t>
            </a:r>
            <a:r>
              <a:rPr lang="en-US" sz="2000" dirty="0" smtClean="0">
                <a:latin typeface="Times"/>
                <a:cs typeface="Times"/>
              </a:rPr>
              <a:t>-uh-tiv)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Negative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nice.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bad.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interesting.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1143000" y="2079765"/>
            <a:ext cx="6473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People who feel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negative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about themselves often have trouble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making friends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I turned off the TV because I didn’t want to see another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negative</a:t>
            </a:r>
            <a:r>
              <a:rPr lang="en-US" sz="2000" b="1" dirty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story about crime and violence.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pic>
        <p:nvPicPr>
          <p:cNvPr id="2" name="negati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54480"/>
            <a:ext cx="274320" cy="27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adjective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>
                <a:solidFill>
                  <a:srgbClr val="2468A6"/>
                </a:solidFill>
                <a:latin typeface="Tahoma"/>
                <a:cs typeface="Tahoma"/>
              </a:rPr>
              <a:t>5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negative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438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</a:t>
            </a:r>
            <a:r>
              <a:rPr lang="en-US" sz="2000" b="1" dirty="0" smtClean="0">
                <a:latin typeface="Times"/>
                <a:cs typeface="Times"/>
              </a:rPr>
              <a:t>neg</a:t>
            </a:r>
            <a:r>
              <a:rPr lang="en-US" sz="2000" dirty="0" smtClean="0">
                <a:latin typeface="Times"/>
                <a:cs typeface="Times"/>
              </a:rPr>
              <a:t>-uh-tiv)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1143000" y="2079765"/>
            <a:ext cx="659594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People who feel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negative</a:t>
            </a:r>
            <a:r>
              <a:rPr lang="en-US" sz="2000" dirty="0">
                <a:solidFill>
                  <a:srgbClr val="5B004B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about themselves often have trouble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making friends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I turned off the TV because I didn’t want to see another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negative</a:t>
            </a:r>
            <a:r>
              <a:rPr lang="en-US" sz="2000" b="1" dirty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story about crime and violence.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Negative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nice.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bad.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interesting.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43000" y="5105400"/>
            <a:ext cx="723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5B004B"/>
                </a:solidFill>
                <a:latin typeface="Tahoma"/>
                <a:cs typeface="Tahoma"/>
              </a:rPr>
              <a:t>It is easier for a person who feels good about himself or herself to make friends than it is for a person who feels </a:t>
            </a:r>
            <a:r>
              <a:rPr lang="en-US" dirty="0">
                <a:solidFill>
                  <a:srgbClr val="2468A6"/>
                </a:solidFill>
                <a:latin typeface="Tahoma"/>
                <a:cs typeface="Tahoma"/>
              </a:rPr>
              <a:t>bad </a:t>
            </a:r>
            <a:r>
              <a:rPr lang="en-US" dirty="0">
                <a:solidFill>
                  <a:srgbClr val="5B004B"/>
                </a:solidFill>
                <a:latin typeface="Tahoma"/>
                <a:cs typeface="Tahoma"/>
              </a:rPr>
              <a:t>or </a:t>
            </a:r>
            <a:r>
              <a:rPr lang="en-US" dirty="0">
                <a:solidFill>
                  <a:srgbClr val="2468A6"/>
                </a:solidFill>
                <a:latin typeface="Tahoma"/>
                <a:cs typeface="Tahoma"/>
              </a:rPr>
              <a:t>not positive</a:t>
            </a:r>
            <a:r>
              <a:rPr lang="en-US" dirty="0">
                <a:solidFill>
                  <a:srgbClr val="5B004B"/>
                </a:solidFill>
                <a:latin typeface="Tahoma"/>
                <a:cs typeface="Tahoma"/>
              </a:rPr>
              <a:t>. 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The person finds TV stories about crime and violence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bad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o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r </a:t>
            </a:r>
            <a:r>
              <a:rPr lang="en-US" dirty="0" smtClean="0">
                <a:solidFill>
                  <a:srgbClr val="2468A6"/>
                </a:solidFill>
                <a:latin typeface="Tahoma"/>
                <a:cs typeface="Tahoma"/>
              </a:rPr>
              <a:t>not positive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. </a:t>
            </a:r>
            <a:endParaRPr lang="en-US" sz="18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pic>
        <p:nvPicPr>
          <p:cNvPr id="25" name="negati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5448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840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adjective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>
                <a:solidFill>
                  <a:srgbClr val="2468A6"/>
                </a:solidFill>
                <a:latin typeface="Tahoma"/>
                <a:cs typeface="Tahoma"/>
              </a:rPr>
              <a:t>6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original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851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(uh-</a:t>
            </a:r>
            <a:r>
              <a:rPr lang="en-US" sz="2000" b="1" dirty="0" smtClean="0">
                <a:latin typeface="Times"/>
                <a:cs typeface="Times"/>
              </a:rPr>
              <a:t>rij</a:t>
            </a:r>
            <a:r>
              <a:rPr lang="en-US" sz="2000" dirty="0" smtClean="0">
                <a:latin typeface="Times"/>
                <a:cs typeface="Times"/>
              </a:rPr>
              <a:t>-uh-nuhl)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Original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quiet.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weak.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fresh.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1143000" y="2079765"/>
            <a:ext cx="661968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My ideas for the surprise party were boring and unexciting, but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Carla’s were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interesting and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original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All the students in the class thought that the ending of my short story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was </a:t>
            </a:r>
            <a:r>
              <a:rPr lang="en-US" sz="2000" b="1" dirty="0" smtClean="0">
                <a:solidFill>
                  <a:srgbClr val="5B004B"/>
                </a:solidFill>
                <a:latin typeface="Times-Roman"/>
              </a:rPr>
              <a:t>original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and very different from anything they had ever read.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-480938" y="6134877"/>
            <a:ext cx="1215412" cy="230832"/>
          </a:xfrm>
          <a:prstGeom prst="rect">
            <a:avLst/>
          </a:prstGeom>
          <a:noFill/>
        </p:spPr>
        <p:txBody>
          <a:bodyPr wrap="square" rtlCol="0">
            <a:spAutoFit/>
            <a:flatTx/>
          </a:bodyPr>
          <a:lstStyle/>
          <a:p>
            <a:r>
              <a:rPr lang="en-US" sz="900" dirty="0" smtClean="0">
                <a:latin typeface="Times"/>
                <a:cs typeface="Times"/>
              </a:rPr>
              <a:t>Photo: </a:t>
            </a:r>
            <a:r>
              <a:rPr lang="en-US" sz="900" dirty="0">
                <a:solidFill>
                  <a:srgbClr val="000000"/>
                </a:solidFill>
                <a:latin typeface="Times"/>
                <a:ea typeface="Lucida Grande"/>
                <a:cs typeface="Times"/>
              </a:rPr>
              <a:t>Roniannacone</a:t>
            </a:r>
            <a:endParaRPr lang="fi-FI" sz="900" dirty="0">
              <a:latin typeface="Times"/>
              <a:cs typeface="Time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092545" y="4243370"/>
            <a:ext cx="1491006" cy="67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20"/>
              </a:lnSpc>
            </a:pPr>
            <a:r>
              <a:rPr lang="en-US" sz="2000" dirty="0" smtClean="0">
                <a:latin typeface="Times" pitchFamily="17" charset="0"/>
              </a:rPr>
              <a:t>A man in an  </a:t>
            </a:r>
            <a:r>
              <a:rPr lang="en-US" sz="2000" b="1" dirty="0" smtClean="0">
                <a:solidFill>
                  <a:srgbClr val="2468A6"/>
                </a:solidFill>
                <a:latin typeface="Times" pitchFamily="17" charset="0"/>
              </a:rPr>
              <a:t>original </a:t>
            </a:r>
            <a:r>
              <a:rPr lang="en-US" sz="2000" dirty="0" smtClean="0">
                <a:latin typeface="Times" pitchFamily="17" charset="0"/>
              </a:rPr>
              <a:t>costume</a:t>
            </a:r>
            <a:endParaRPr lang="en-US" sz="2000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pic>
        <p:nvPicPr>
          <p:cNvPr id="2" name="Picture 1" descr="original 4 Roniannacone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5" t="144" r="12328" b="2983"/>
          <a:stretch/>
        </p:blipFill>
        <p:spPr>
          <a:xfrm>
            <a:off x="699516" y="3825053"/>
            <a:ext cx="2386584" cy="2834640"/>
          </a:xfrm>
          <a:prstGeom prst="rect">
            <a:avLst/>
          </a:prstGeom>
          <a:ln>
            <a:solidFill>
              <a:srgbClr val="2468A6"/>
            </a:solidFill>
          </a:ln>
        </p:spPr>
      </p:pic>
      <p:pic>
        <p:nvPicPr>
          <p:cNvPr id="3" name="origina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5040" y="1554480"/>
            <a:ext cx="274320" cy="27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adjective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>
                <a:solidFill>
                  <a:srgbClr val="2468A6"/>
                </a:solidFill>
                <a:latin typeface="Tahoma"/>
                <a:cs typeface="Tahoma"/>
              </a:rPr>
              <a:t>6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original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851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(uh-</a:t>
            </a:r>
            <a:r>
              <a:rPr lang="en-US" sz="2000" b="1" dirty="0" smtClean="0">
                <a:latin typeface="Times"/>
                <a:cs typeface="Times"/>
              </a:rPr>
              <a:t>rij</a:t>
            </a:r>
            <a:r>
              <a:rPr lang="en-US" sz="2000" dirty="0" smtClean="0">
                <a:latin typeface="Times"/>
                <a:cs typeface="Times"/>
              </a:rPr>
              <a:t>-uh-nuhl)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Original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quiet.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weak.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fresh.  </a:t>
            </a:r>
            <a:endParaRPr lang="en-US" sz="20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648199" y="5047675"/>
            <a:ext cx="40570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Carla’s ideas are the opposite of boring and unexciting. They are interesting and </a:t>
            </a:r>
            <a:r>
              <a:rPr lang="en-US" dirty="0" smtClean="0">
                <a:solidFill>
                  <a:srgbClr val="2468A6"/>
                </a:solidFill>
                <a:latin typeface="Tahoma"/>
                <a:cs typeface="Tahoma"/>
              </a:rPr>
              <a:t>fresh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. 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An ending that is very different from anything they had ever read would be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fresh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o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r </a:t>
            </a:r>
            <a:r>
              <a:rPr lang="en-US" dirty="0" smtClean="0">
                <a:solidFill>
                  <a:srgbClr val="2468A6"/>
                </a:solidFill>
                <a:latin typeface="Tahoma"/>
                <a:cs typeface="Tahoma"/>
              </a:rPr>
              <a:t>not like anything else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. </a:t>
            </a:r>
            <a:endParaRPr lang="en-US" sz="18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1143000" y="2079765"/>
            <a:ext cx="656033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My ideas for the surprise party were boring and unexciting, but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Carla’s were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interesting and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original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All the students in the class thought that the ending of my short story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was </a:t>
            </a:r>
            <a:r>
              <a:rPr lang="en-US" sz="2000" b="1" dirty="0" smtClean="0">
                <a:solidFill>
                  <a:srgbClr val="5B004B"/>
                </a:solidFill>
                <a:latin typeface="Times-Roman"/>
              </a:rPr>
              <a:t>original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and very different from anything they had ever read.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-480938" y="6134877"/>
            <a:ext cx="1215412" cy="230832"/>
          </a:xfrm>
          <a:prstGeom prst="rect">
            <a:avLst/>
          </a:prstGeom>
          <a:noFill/>
        </p:spPr>
        <p:txBody>
          <a:bodyPr wrap="square" rtlCol="0">
            <a:spAutoFit/>
            <a:flatTx/>
          </a:bodyPr>
          <a:lstStyle/>
          <a:p>
            <a:r>
              <a:rPr lang="en-US" sz="900" dirty="0" smtClean="0">
                <a:latin typeface="Times"/>
                <a:cs typeface="Times"/>
              </a:rPr>
              <a:t>Photo: </a:t>
            </a:r>
            <a:r>
              <a:rPr lang="en-US" sz="900" dirty="0">
                <a:solidFill>
                  <a:srgbClr val="000000"/>
                </a:solidFill>
                <a:latin typeface="Times"/>
                <a:ea typeface="Lucida Grande"/>
                <a:cs typeface="Times"/>
              </a:rPr>
              <a:t>Roniannacone</a:t>
            </a:r>
            <a:endParaRPr lang="fi-FI" sz="900" dirty="0">
              <a:latin typeface="Times"/>
              <a:cs typeface="Time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092545" y="4243370"/>
            <a:ext cx="1491006" cy="67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20"/>
              </a:lnSpc>
            </a:pPr>
            <a:r>
              <a:rPr lang="en-US" sz="2000" dirty="0" smtClean="0">
                <a:latin typeface="Times" pitchFamily="17" charset="0"/>
              </a:rPr>
              <a:t>A man in an  </a:t>
            </a:r>
            <a:r>
              <a:rPr lang="en-US" sz="2000" b="1" dirty="0" smtClean="0">
                <a:solidFill>
                  <a:srgbClr val="2468A6"/>
                </a:solidFill>
                <a:latin typeface="Times" pitchFamily="17" charset="0"/>
              </a:rPr>
              <a:t>original </a:t>
            </a:r>
            <a:r>
              <a:rPr lang="en-US" sz="2000" dirty="0" smtClean="0">
                <a:latin typeface="Times" pitchFamily="17" charset="0"/>
              </a:rPr>
              <a:t>costume</a:t>
            </a:r>
            <a:endParaRPr lang="en-US" sz="2000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pic>
        <p:nvPicPr>
          <p:cNvPr id="28" name="Picture 27" descr="original 4 Roniannacone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5" t="144" r="12328" b="2983"/>
          <a:stretch/>
        </p:blipFill>
        <p:spPr>
          <a:xfrm>
            <a:off x="699516" y="3825053"/>
            <a:ext cx="2386584" cy="2834640"/>
          </a:xfrm>
          <a:prstGeom prst="rect">
            <a:avLst/>
          </a:prstGeom>
          <a:ln>
            <a:solidFill>
              <a:srgbClr val="2468A6"/>
            </a:solidFill>
          </a:ln>
        </p:spPr>
      </p:pic>
      <p:pic>
        <p:nvPicPr>
          <p:cNvPr id="29" name="origina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5040" y="155448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68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verb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>
                <a:solidFill>
                  <a:srgbClr val="2468A6"/>
                </a:solidFill>
                <a:latin typeface="Tahoma"/>
                <a:cs typeface="Tahoma"/>
              </a:rPr>
              <a:t>7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produce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509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(pruh-</a:t>
            </a:r>
            <a:r>
              <a:rPr lang="en-US" sz="2000" b="1" dirty="0" smtClean="0">
                <a:latin typeface="Times"/>
                <a:cs typeface="Times"/>
              </a:rPr>
              <a:t>dooss</a:t>
            </a:r>
            <a:r>
              <a:rPr lang="en-US" sz="2000" dirty="0" smtClean="0">
                <a:latin typeface="Times"/>
                <a:cs typeface="Times"/>
              </a:rPr>
              <a:t>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1143000" y="2079765"/>
            <a:ext cx="708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The new factory in town can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produce</a:t>
            </a:r>
            <a:r>
              <a:rPr lang="en-US" sz="2000" b="1" dirty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millions of bottles a year.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My little nephew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produces</a:t>
            </a:r>
            <a:r>
              <a:rPr lang="en-US" sz="2000" b="1" dirty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the loudest snores I have ever heard.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Produce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make.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break.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take.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-463620" y="6152194"/>
            <a:ext cx="1180776" cy="230832"/>
          </a:xfrm>
          <a:prstGeom prst="rect">
            <a:avLst/>
          </a:prstGeom>
          <a:noFill/>
        </p:spPr>
        <p:txBody>
          <a:bodyPr wrap="square" rtlCol="0">
            <a:spAutoFit/>
            <a:flatTx/>
          </a:bodyPr>
          <a:lstStyle/>
          <a:p>
            <a:r>
              <a:rPr lang="en-US" sz="900" dirty="0" smtClean="0">
                <a:latin typeface="Times"/>
                <a:cs typeface="Times"/>
              </a:rPr>
              <a:t>Photo: </a:t>
            </a:r>
            <a:r>
              <a:rPr lang="en-US" sz="900" dirty="0">
                <a:solidFill>
                  <a:srgbClr val="000000"/>
                </a:solidFill>
                <a:latin typeface="Times"/>
                <a:ea typeface="Lucida Grande"/>
                <a:cs typeface="Times"/>
              </a:rPr>
              <a:t>Brian Snelson</a:t>
            </a:r>
            <a:endParaRPr lang="fi-FI" sz="900" dirty="0">
              <a:latin typeface="Times"/>
              <a:cs typeface="Time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13670" y="6347597"/>
            <a:ext cx="4341966" cy="23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2000" dirty="0" smtClean="0">
                <a:latin typeface="Times" pitchFamily="17" charset="0"/>
              </a:rPr>
              <a:t>Cars being </a:t>
            </a:r>
            <a:r>
              <a:rPr lang="en-US" sz="2000" b="1" dirty="0" smtClean="0">
                <a:solidFill>
                  <a:srgbClr val="2468A6"/>
                </a:solidFill>
                <a:latin typeface="Times" pitchFamily="17" charset="0"/>
              </a:rPr>
              <a:t>produced </a:t>
            </a:r>
            <a:r>
              <a:rPr lang="en-US" sz="2000" dirty="0" smtClean="0">
                <a:latin typeface="Times" pitchFamily="17" charset="0"/>
              </a:rPr>
              <a:t>in a factory</a:t>
            </a:r>
            <a:endParaRPr lang="en-US" sz="2000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pic>
        <p:nvPicPr>
          <p:cNvPr id="2" name="Picture 1" descr="produce 3 Brian Snels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5" y="3117274"/>
            <a:ext cx="3948181" cy="3108960"/>
          </a:xfrm>
          <a:prstGeom prst="rect">
            <a:avLst/>
          </a:prstGeom>
          <a:ln>
            <a:solidFill>
              <a:srgbClr val="2468A6"/>
            </a:solidFill>
          </a:ln>
        </p:spPr>
      </p:pic>
      <p:pic>
        <p:nvPicPr>
          <p:cNvPr id="3" name="produ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5040" y="1554480"/>
            <a:ext cx="274320" cy="27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verb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>
                <a:solidFill>
                  <a:srgbClr val="2468A6"/>
                </a:solidFill>
                <a:latin typeface="Tahoma"/>
                <a:cs typeface="Tahoma"/>
              </a:rPr>
              <a:t>7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produce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509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(pruh-</a:t>
            </a:r>
            <a:r>
              <a:rPr lang="en-US" sz="2000" b="1" dirty="0" smtClean="0">
                <a:latin typeface="Times"/>
                <a:cs typeface="Times"/>
              </a:rPr>
              <a:t>dooss</a:t>
            </a:r>
            <a:r>
              <a:rPr lang="en-US" sz="2000" dirty="0" smtClean="0">
                <a:latin typeface="Times"/>
                <a:cs typeface="Times"/>
              </a:rPr>
              <a:t>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Produce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make.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break.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take.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655636" y="5105400"/>
            <a:ext cx="357396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The factory </a:t>
            </a:r>
            <a:r>
              <a:rPr lang="en-US" dirty="0" smtClean="0">
                <a:solidFill>
                  <a:srgbClr val="2468A6"/>
                </a:solidFill>
                <a:latin typeface="Tahoma"/>
                <a:cs typeface="Tahoma"/>
              </a:rPr>
              <a:t>makes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dirty="0">
                <a:solidFill>
                  <a:srgbClr val="5B004B"/>
                </a:solidFill>
                <a:latin typeface="Tahoma"/>
                <a:cs typeface="Tahoma"/>
              </a:rPr>
              <a:t>b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ottles. 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The nephew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makes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o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r </a:t>
            </a:r>
            <a:r>
              <a:rPr lang="en-US" dirty="0" smtClean="0">
                <a:solidFill>
                  <a:srgbClr val="2468A6"/>
                </a:solidFill>
                <a:latin typeface="Tahoma"/>
                <a:cs typeface="Tahoma"/>
              </a:rPr>
              <a:t>brings about</a:t>
            </a:r>
            <a:r>
              <a:rPr lang="en-US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loud snores. </a:t>
            </a:r>
            <a:endParaRPr lang="en-US" sz="18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1143000" y="2079765"/>
            <a:ext cx="708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The new factory in town can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produce</a:t>
            </a:r>
            <a:r>
              <a:rPr lang="en-US" sz="2000" b="1" dirty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millions of bottles a year.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My little nephew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produces</a:t>
            </a:r>
            <a:r>
              <a:rPr lang="en-US" sz="2000" b="1" dirty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the loudest snores I have ever heard.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-463620" y="6152194"/>
            <a:ext cx="1180776" cy="230832"/>
          </a:xfrm>
          <a:prstGeom prst="rect">
            <a:avLst/>
          </a:prstGeom>
          <a:noFill/>
        </p:spPr>
        <p:txBody>
          <a:bodyPr wrap="square" rtlCol="0">
            <a:spAutoFit/>
            <a:flatTx/>
          </a:bodyPr>
          <a:lstStyle/>
          <a:p>
            <a:r>
              <a:rPr lang="en-US" sz="900" dirty="0" smtClean="0">
                <a:latin typeface="Times"/>
                <a:cs typeface="Times"/>
              </a:rPr>
              <a:t>Photo: </a:t>
            </a:r>
            <a:r>
              <a:rPr lang="en-US" sz="900" dirty="0">
                <a:solidFill>
                  <a:srgbClr val="000000"/>
                </a:solidFill>
                <a:latin typeface="Times"/>
                <a:ea typeface="Lucida Grande"/>
                <a:cs typeface="Times"/>
              </a:rPr>
              <a:t>Brian Snelson</a:t>
            </a:r>
            <a:endParaRPr lang="fi-FI" sz="900" dirty="0">
              <a:latin typeface="Times"/>
              <a:cs typeface="Time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13670" y="6347597"/>
            <a:ext cx="4341966" cy="23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2000" dirty="0" smtClean="0">
                <a:latin typeface="Times" pitchFamily="17" charset="0"/>
              </a:rPr>
              <a:t>Cars being </a:t>
            </a:r>
            <a:r>
              <a:rPr lang="en-US" sz="2000" b="1" dirty="0" smtClean="0">
                <a:solidFill>
                  <a:srgbClr val="2468A6"/>
                </a:solidFill>
                <a:latin typeface="Times" pitchFamily="17" charset="0"/>
              </a:rPr>
              <a:t>produced </a:t>
            </a:r>
            <a:r>
              <a:rPr lang="en-US" sz="2000" dirty="0" smtClean="0">
                <a:latin typeface="Times" pitchFamily="17" charset="0"/>
              </a:rPr>
              <a:t>in a factory</a:t>
            </a:r>
            <a:endParaRPr lang="en-US" sz="2000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pic>
        <p:nvPicPr>
          <p:cNvPr id="28" name="Picture 27" descr="produce 3 Brian Snels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5" y="3117274"/>
            <a:ext cx="3948181" cy="3108960"/>
          </a:xfrm>
          <a:prstGeom prst="rect">
            <a:avLst/>
          </a:prstGeom>
          <a:ln>
            <a:solidFill>
              <a:srgbClr val="2468A6"/>
            </a:solidFill>
          </a:ln>
        </p:spPr>
      </p:pic>
      <p:pic>
        <p:nvPicPr>
          <p:cNvPr id="29" name="produ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5040" y="155448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235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noun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>
                <a:solidFill>
                  <a:srgbClr val="2468A6"/>
                </a:solidFill>
                <a:latin typeface="Tahoma"/>
                <a:cs typeface="Tahoma"/>
              </a:rPr>
              <a:t>8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tension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395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</a:t>
            </a:r>
            <a:r>
              <a:rPr lang="en-US" sz="2000" b="1" dirty="0" smtClean="0">
                <a:latin typeface="Times"/>
                <a:cs typeface="Times"/>
              </a:rPr>
              <a:t>ten</a:t>
            </a:r>
            <a:r>
              <a:rPr lang="en-US" sz="2000" dirty="0" smtClean="0">
                <a:latin typeface="Times"/>
                <a:cs typeface="Times"/>
              </a:rPr>
              <a:t>-shuhn)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1143000" y="2079765"/>
            <a:ext cx="708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Whenever she gets upset or feels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tension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, Jane takes a hot bath.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When I feel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tension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, I relax by going for a long, quiet walk.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Tension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rest.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happiness.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worry.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8" name="Picture 17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2" name="tens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54480"/>
            <a:ext cx="274320" cy="27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noun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>
                <a:solidFill>
                  <a:srgbClr val="2468A6"/>
                </a:solidFill>
                <a:latin typeface="Tahoma"/>
                <a:cs typeface="Tahoma"/>
              </a:rPr>
              <a:t>8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tension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395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</a:t>
            </a:r>
            <a:r>
              <a:rPr lang="en-US" sz="2000" b="1" dirty="0" smtClean="0">
                <a:latin typeface="Times"/>
                <a:cs typeface="Times"/>
              </a:rPr>
              <a:t>ten</a:t>
            </a:r>
            <a:r>
              <a:rPr lang="en-US" sz="2000" dirty="0" smtClean="0">
                <a:latin typeface="Times"/>
                <a:cs typeface="Times"/>
              </a:rPr>
              <a:t>-shuhn)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Tension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rest.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happiness.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worry.  </a:t>
            </a:r>
            <a:endParaRPr lang="en-US" sz="20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8" name="Picture 17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143000" y="5105400"/>
            <a:ext cx="694559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</a:bodyPr>
          <a:lstStyle/>
          <a:p>
            <a:pPr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A hot bath is a way to calm down and get rid of </a:t>
            </a:r>
            <a:r>
              <a:rPr lang="en-US" dirty="0" smtClean="0">
                <a:solidFill>
                  <a:srgbClr val="2468A6"/>
                </a:solidFill>
                <a:latin typeface="Tahoma"/>
                <a:cs typeface="Tahoma"/>
              </a:rPr>
              <a:t>worry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. 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A long, quiet walk is another way to relax and get rid of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worry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. </a:t>
            </a:r>
            <a:endParaRPr lang="en-US" sz="18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1143000" y="2079765"/>
            <a:ext cx="708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Whenever she gets upset or feels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tension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, Jane takes a hot bath.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When I feel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tension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, I relax by going for a long, quiet walk.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pic>
        <p:nvPicPr>
          <p:cNvPr id="26" name="tens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5448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099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B004B"/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9200" y="1008545"/>
            <a:ext cx="6705600" cy="205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000" dirty="0" smtClean="0">
                <a:solidFill>
                  <a:srgbClr val="FFFFFF"/>
                </a:solidFill>
                <a:latin typeface="Times New Roman" charset="0"/>
              </a:rPr>
              <a:t>V</a:t>
            </a:r>
            <a:r>
              <a:rPr lang="en-US" sz="6600" dirty="0" smtClean="0">
                <a:solidFill>
                  <a:srgbClr val="FFFFFF"/>
                </a:solidFill>
                <a:latin typeface="Times New Roman" charset="0"/>
              </a:rPr>
              <a:t>OCABULARY</a:t>
            </a:r>
            <a:r>
              <a:rPr lang="en-US" sz="4800" dirty="0" smtClean="0">
                <a:solidFill>
                  <a:srgbClr val="FFFFFF"/>
                </a:solidFill>
                <a:latin typeface="Times New Roman" charset="0"/>
              </a:rPr>
              <a:t> </a:t>
            </a:r>
            <a:br>
              <a:rPr lang="en-US" sz="4800" dirty="0" smtClean="0">
                <a:solidFill>
                  <a:srgbClr val="FFFFFF"/>
                </a:solidFill>
                <a:latin typeface="Times New Roman" charset="0"/>
              </a:rPr>
            </a:br>
            <a:r>
              <a:rPr lang="en-US" sz="4000" dirty="0" smtClean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7200" dirty="0" smtClean="0">
                <a:solidFill>
                  <a:srgbClr val="FFFFFF"/>
                </a:solidFill>
                <a:latin typeface="Times New Roman" charset="0"/>
              </a:rPr>
              <a:t>B</a:t>
            </a:r>
            <a:r>
              <a:rPr lang="en-US" sz="6600" dirty="0" smtClean="0">
                <a:solidFill>
                  <a:srgbClr val="FFFFFF"/>
                </a:solidFill>
                <a:latin typeface="Times New Roman" charset="0"/>
              </a:rPr>
              <a:t>ASICS</a:t>
            </a:r>
            <a:endParaRPr lang="en-US" sz="48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119780"/>
            <a:ext cx="3733800" cy="18288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Times New Roman" charset="0"/>
              </a:rPr>
              <a:t>Second Edition</a:t>
            </a:r>
            <a:endParaRPr lang="en-US" sz="1400" dirty="0">
              <a:solidFill>
                <a:srgbClr val="FFFFFF"/>
              </a:solidFill>
              <a:latin typeface="Garamond Premr Pro" charset="0"/>
            </a:endParaRPr>
          </a:p>
          <a:p>
            <a:endParaRPr lang="en-US" sz="1000" dirty="0" smtClean="0">
              <a:solidFill>
                <a:srgbClr val="FFFFFF"/>
              </a:solidFill>
            </a:endParaRPr>
          </a:p>
          <a:p>
            <a:r>
              <a:rPr lang="en-US" sz="2200" dirty="0" smtClean="0">
                <a:solidFill>
                  <a:srgbClr val="FFFFFF"/>
                </a:solidFill>
                <a:latin typeface="Times New Roman" charset="0"/>
              </a:rPr>
              <a:t>J</a:t>
            </a:r>
            <a:r>
              <a:rPr lang="en-US" sz="1700" dirty="0" smtClean="0">
                <a:solidFill>
                  <a:srgbClr val="FFFFFF"/>
                </a:solidFill>
                <a:latin typeface="Times New Roman" charset="0"/>
              </a:rPr>
              <a:t>UDITH</a:t>
            </a:r>
            <a:r>
              <a:rPr lang="en-US" sz="1800" dirty="0" smtClean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Times New Roman" charset="0"/>
              </a:rPr>
              <a:t>N</a:t>
            </a:r>
            <a:r>
              <a:rPr lang="en-US" sz="1700" dirty="0" smtClean="0">
                <a:solidFill>
                  <a:srgbClr val="FFFFFF"/>
                </a:solidFill>
                <a:latin typeface="Times New Roman" charset="0"/>
              </a:rPr>
              <a:t>ADELL</a:t>
            </a:r>
            <a:endParaRPr lang="en-US" sz="14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  <a:latin typeface="Times New Roman" charset="0"/>
              </a:rPr>
              <a:t>B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</a:rPr>
              <a:t>ETH</a:t>
            </a:r>
            <a:r>
              <a:rPr lang="en-US" sz="2000" dirty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Times New Roman" charset="0"/>
              </a:rPr>
              <a:t>J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</a:rPr>
              <a:t>OHNSON</a:t>
            </a:r>
            <a:endParaRPr lang="en-US" sz="20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10952" name="Rectangle 8"/>
          <p:cNvSpPr>
            <a:spLocks noChangeArrowheads="1"/>
          </p:cNvSpPr>
          <p:nvPr/>
        </p:nvSpPr>
        <p:spPr bwMode="auto">
          <a:xfrm>
            <a:off x="7245350" y="5038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3124200" y="6248400"/>
            <a:ext cx="297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prstClr val="black"/>
                </a:solidFill>
                <a:latin typeface="Garamond Premr Pro" charset="0"/>
              </a:rPr>
              <a:t>© 2011   Townsend Press</a:t>
            </a:r>
          </a:p>
        </p:txBody>
      </p:sp>
      <p:sp>
        <p:nvSpPr>
          <p:cNvPr id="7" name="AutoShape 7"/>
          <p:cNvSpPr>
            <a:spLocks noChangeAspect="1" noChangeArrowheads="1"/>
          </p:cNvSpPr>
          <p:nvPr/>
        </p:nvSpPr>
        <p:spPr bwMode="auto">
          <a:xfrm>
            <a:off x="4191218" y="5680980"/>
            <a:ext cx="758825" cy="533400"/>
          </a:xfrm>
          <a:prstGeom prst="roundRect">
            <a:avLst>
              <a:gd name="adj" fmla="val 16667"/>
            </a:avLst>
          </a:prstGeom>
          <a:noFill/>
          <a:ln w="63500">
            <a:solidFill>
              <a:srgbClr val="5B004B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TP purple logo large.psd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11" y="5691626"/>
            <a:ext cx="758952" cy="512064"/>
          </a:xfrm>
          <a:prstGeom prst="rect">
            <a:avLst/>
          </a:prstGeom>
        </p:spPr>
      </p:pic>
      <p:pic>
        <p:nvPicPr>
          <p:cNvPr id="9" name="Picture 8" descr="VB2 book logo copy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88" y="4710100"/>
            <a:ext cx="875350" cy="822960"/>
          </a:xfrm>
          <a:prstGeom prst="rect">
            <a:avLst/>
          </a:prstGeom>
          <a:ln w="3175">
            <a:solidFill>
              <a:srgbClr val="5B004B"/>
            </a:solidFill>
          </a:ln>
        </p:spPr>
      </p:pic>
    </p:spTree>
    <p:extLst>
      <p:ext uri="{BB962C8B-B14F-4D97-AF65-F5344CB8AC3E}">
        <p14:creationId xmlns:p14="http://schemas.microsoft.com/office/powerpoint/2010/main" val="31503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 thruBlk="1"/>
      </p:transition>
    </mc:Choice>
    <mc:Fallback xmlns="">
      <p:transition xmlns:p14="http://schemas.microsoft.com/office/powerpoint/2010/main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85800" y="1066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  <a:tabLst>
                <a:tab pos="1084263" algn="l"/>
              </a:tabLst>
            </a:pPr>
            <a:r>
              <a:rPr lang="en-US" sz="1800" dirty="0">
                <a:latin typeface="Tahoma"/>
                <a:cs typeface="Tahoma"/>
              </a:rPr>
              <a:t>Complete each item with the correct word from the box. 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762000" y="1447800"/>
            <a:ext cx="7543800" cy="838200"/>
          </a:xfrm>
          <a:prstGeom prst="rect">
            <a:avLst/>
          </a:prstGeom>
          <a:solidFill>
            <a:srgbClr val="D1BDCB"/>
          </a:solidFill>
          <a:ln w="9525">
            <a:solidFill>
              <a:srgbClr val="5B004B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5B004B">
                <a:alpha val="7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/>
              <a:ea typeface="ＭＳ Ｐゴシック" pitchFamily="-112" charset="-128"/>
              <a:cs typeface="Tahoma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914400" y="15240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daily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entertained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4780068" y="1524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C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experience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6781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82575" algn="l"/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D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dirty="0" smtClean="0">
                <a:latin typeface="Tahoma"/>
                <a:cs typeface="Tahoma"/>
              </a:rPr>
              <a:t> identify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914400" y="18288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E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negative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F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original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4780068" y="1828800"/>
            <a:ext cx="175677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G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produced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6781800" y="1828800"/>
            <a:ext cx="1544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H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tension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143000" y="4351303"/>
            <a:ext cx="6629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2.</a:t>
            </a:r>
            <a:r>
              <a:rPr lang="en-US" sz="20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After 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months of cutting and sewing, the group </a:t>
            </a:r>
            <a:endParaRPr lang="en-US" sz="2000" dirty="0" smtClean="0">
              <a:solidFill>
                <a:srgbClr val="141413"/>
              </a:solidFill>
              <a:latin typeface="Tahoma"/>
              <a:cs typeface="Tahoma"/>
            </a:endParaRPr>
          </a:p>
          <a:p>
            <a:pPr marL="454025" indent="-454025">
              <a:buClr>
                <a:schemeClr val="tx1"/>
              </a:buClr>
            </a:pP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	. 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. ? . . a beautiful quilt.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43000" y="2660790"/>
            <a:ext cx="690861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1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Many students feel . . ? . . before they take a test.</a:t>
            </a:r>
          </a:p>
        </p:txBody>
      </p:sp>
      <p:pic>
        <p:nvPicPr>
          <p:cNvPr id="13" name="Picture 12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7" name="Picture 16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18" name="Picture 17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Adding One Word to an Item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 thruBlk="1"/>
      </p:transition>
    </mc:Choice>
    <mc:Fallback xmlns="">
      <p:transition xmlns:p14="http://schemas.microsoft.com/office/powerpoint/2010/main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85800" y="1066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  <a:tabLst>
                <a:tab pos="1084263" algn="l"/>
              </a:tabLst>
            </a:pPr>
            <a:r>
              <a:rPr lang="en-US" sz="1800" dirty="0">
                <a:latin typeface="Tahoma"/>
                <a:cs typeface="Tahoma"/>
              </a:rPr>
              <a:t>Complete each item with the correct word from the box. 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762000" y="1447800"/>
            <a:ext cx="7543800" cy="838200"/>
          </a:xfrm>
          <a:prstGeom prst="rect">
            <a:avLst/>
          </a:prstGeom>
          <a:solidFill>
            <a:srgbClr val="D1BDCB"/>
          </a:solidFill>
          <a:ln w="9525">
            <a:solidFill>
              <a:srgbClr val="5B004B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5B004B">
                <a:alpha val="7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/>
              <a:ea typeface="ＭＳ Ｐゴシック" pitchFamily="-112" charset="-128"/>
              <a:cs typeface="Tahoma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914400" y="15240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daily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entertained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4780068" y="1524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C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experience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6781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82575" algn="l"/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D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dirty="0" smtClean="0">
                <a:latin typeface="Tahoma"/>
                <a:cs typeface="Tahoma"/>
              </a:rPr>
              <a:t> identify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914400" y="18288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E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negative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F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original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4780068" y="1828800"/>
            <a:ext cx="175677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G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produced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6781800" y="1828800"/>
            <a:ext cx="1544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H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tension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143000" y="4351303"/>
            <a:ext cx="680959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2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After months of cutting and sewing, the group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produced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 a 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beautiful quilt.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43000" y="2660790"/>
            <a:ext cx="690861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1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Many students feel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tension 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before 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they take a test.</a:t>
            </a:r>
          </a:p>
        </p:txBody>
      </p:sp>
      <p:pic>
        <p:nvPicPr>
          <p:cNvPr id="13" name="Picture 12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7" name="Picture 16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18" name="Picture 17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Adding One Word to an Item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1143000" y="3352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Students often have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a nervous feeling </a:t>
            </a:r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before taking a test</a:t>
            </a:r>
            <a:endParaRPr lang="en-US" sz="1800" dirty="0">
              <a:solidFill>
                <a:srgbClr val="800040"/>
              </a:solidFill>
              <a:latin typeface="Tahoma"/>
              <a:cs typeface="Tahoma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1143000" y="5032683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Cutting and sewing is the way a group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makes</a:t>
            </a:r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 a quilt</a:t>
            </a:r>
            <a:endParaRPr lang="en-US" sz="1800" dirty="0">
              <a:solidFill>
                <a:srgbClr val="80004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783971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43000" y="4351303"/>
            <a:ext cx="651285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4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My father’s high-school graduation was an . . ? . . we will never forget.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143000" y="2660790"/>
            <a:ext cx="701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3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My neighbor, Mrs. Yoo, likes to read the . . ? . . newspaper on her porch.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85800" y="1066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  <a:tabLst>
                <a:tab pos="1084263" algn="l"/>
              </a:tabLst>
            </a:pPr>
            <a:r>
              <a:rPr lang="en-US" sz="1800" dirty="0">
                <a:latin typeface="Tahoma"/>
                <a:cs typeface="Tahoma"/>
              </a:rPr>
              <a:t>Complete each item with the correct word from the box. </a:t>
            </a:r>
          </a:p>
        </p:txBody>
      </p:sp>
      <p:pic>
        <p:nvPicPr>
          <p:cNvPr id="6" name="Picture 5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8" name="Picture 7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9" name="Picture 8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11" name="Picture 10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12" name="Picture 11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Adding One Word to an Item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762000" y="1447800"/>
            <a:ext cx="7543800" cy="838200"/>
          </a:xfrm>
          <a:prstGeom prst="rect">
            <a:avLst/>
          </a:prstGeom>
          <a:solidFill>
            <a:srgbClr val="D1BDCB"/>
          </a:solidFill>
          <a:ln w="9525">
            <a:solidFill>
              <a:srgbClr val="5B004B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5B004B">
                <a:alpha val="7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/>
              <a:ea typeface="ＭＳ Ｐゴシック" pitchFamily="-112" charset="-128"/>
              <a:cs typeface="Tahoma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914400" y="15240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daily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entertained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4780068" y="1524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C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experience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6781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82575" algn="l"/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D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dirty="0" smtClean="0">
                <a:latin typeface="Tahoma"/>
                <a:cs typeface="Tahoma"/>
              </a:rPr>
              <a:t> identify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914400" y="18288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E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negative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F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original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4780068" y="1828800"/>
            <a:ext cx="175677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G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produced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6781800" y="1828800"/>
            <a:ext cx="1544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H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tension</a:t>
            </a:r>
            <a:endParaRPr lang="en-US"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9701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43000" y="4351303"/>
            <a:ext cx="682146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4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My father’s high-school graduation was an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experience 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we 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will never forget.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143000" y="2660790"/>
            <a:ext cx="682146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3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My neighbor, Mrs. Yoo, likes to read the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daily 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newspaper 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on her porch.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85800" y="1066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  <a:tabLst>
                <a:tab pos="1084263" algn="l"/>
              </a:tabLst>
            </a:pPr>
            <a:r>
              <a:rPr lang="en-US" sz="1800" dirty="0">
                <a:latin typeface="Tahoma"/>
                <a:cs typeface="Tahoma"/>
              </a:rPr>
              <a:t>Complete each item with the correct word from the box. </a:t>
            </a:r>
          </a:p>
        </p:txBody>
      </p:sp>
      <p:pic>
        <p:nvPicPr>
          <p:cNvPr id="6" name="Picture 5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8" name="Picture 7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9" name="Picture 8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11" name="Picture 10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12" name="Picture 11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Adding One Word to an Item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762000" y="1447800"/>
            <a:ext cx="7543800" cy="838200"/>
          </a:xfrm>
          <a:prstGeom prst="rect">
            <a:avLst/>
          </a:prstGeom>
          <a:solidFill>
            <a:srgbClr val="D1BDCB"/>
          </a:solidFill>
          <a:ln w="9525">
            <a:solidFill>
              <a:srgbClr val="5B004B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5B004B">
                <a:alpha val="7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/>
              <a:ea typeface="ＭＳ Ｐゴシック" pitchFamily="-112" charset="-128"/>
              <a:cs typeface="Tahoma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914400" y="15240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daily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entertained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4780068" y="1524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C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experience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6781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82575" algn="l"/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D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dirty="0" smtClean="0">
                <a:latin typeface="Tahoma"/>
                <a:cs typeface="Tahoma"/>
              </a:rPr>
              <a:t> identify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914400" y="18288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E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negative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F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original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4780068" y="1828800"/>
            <a:ext cx="175677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G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produced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6781800" y="1828800"/>
            <a:ext cx="1544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H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tension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143000" y="3352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Many people have a newspaper delivered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every day</a:t>
            </a:r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. </a:t>
            </a:r>
            <a:endParaRPr lang="en-US" sz="1800" dirty="0">
              <a:solidFill>
                <a:srgbClr val="800040"/>
              </a:solidFill>
              <a:latin typeface="Tahoma"/>
              <a:cs typeface="Tahoma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143000" y="5032683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Seeing one’s father graduate from high school is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something a son or daughter would live through </a:t>
            </a:r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and not forget.  </a:t>
            </a:r>
            <a:endParaRPr lang="en-US" sz="1800" dirty="0">
              <a:solidFill>
                <a:srgbClr val="80004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890006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143000" y="2660790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5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Kendra was happy when her boss told her that she had some helpful and . . ? . . ideas for improving business.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85800" y="1066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  <a:tabLst>
                <a:tab pos="1084263" algn="l"/>
              </a:tabLst>
            </a:pPr>
            <a:r>
              <a:rPr lang="en-US" sz="1800" dirty="0">
                <a:latin typeface="Tahoma"/>
                <a:cs typeface="Tahoma"/>
              </a:rPr>
              <a:t>Complete each item with the correct word from the box.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3000" y="4351303"/>
            <a:ext cx="675024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6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My blind date said I could . . ? . . him at the coffee shop by his red hair and beard.</a:t>
            </a:r>
          </a:p>
        </p:txBody>
      </p:sp>
      <p:pic>
        <p:nvPicPr>
          <p:cNvPr id="7" name="Picture 6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9" name="Picture 8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11" name="Picture 10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12" name="Picture 11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13" name="Picture 12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Adding One Word to an Item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62000" y="1447800"/>
            <a:ext cx="7543800" cy="838200"/>
          </a:xfrm>
          <a:prstGeom prst="rect">
            <a:avLst/>
          </a:prstGeom>
          <a:solidFill>
            <a:srgbClr val="D1BDCB"/>
          </a:solidFill>
          <a:ln w="9525">
            <a:solidFill>
              <a:srgbClr val="5B004B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5B004B">
                <a:alpha val="7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/>
              <a:ea typeface="ＭＳ Ｐゴシック" pitchFamily="-112" charset="-128"/>
              <a:cs typeface="Tahoma"/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914400" y="15240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daily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entertained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4780068" y="1524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C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experience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6781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82575" algn="l"/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D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dirty="0" smtClean="0">
                <a:latin typeface="Tahoma"/>
                <a:cs typeface="Tahoma"/>
              </a:rPr>
              <a:t> identify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914400" y="18288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E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negative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F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original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4780068" y="1828800"/>
            <a:ext cx="175677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G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produced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6781800" y="1828800"/>
            <a:ext cx="1544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H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tension</a:t>
            </a:r>
            <a:endParaRPr lang="en-US"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020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143000" y="2660790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5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Kendra was happy when her boss told her that she had some helpful and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original 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ideas 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for improving business.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85800" y="1066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  <a:tabLst>
                <a:tab pos="1084263" algn="l"/>
              </a:tabLst>
            </a:pPr>
            <a:r>
              <a:rPr lang="en-US" sz="1800" dirty="0">
                <a:latin typeface="Tahoma"/>
                <a:cs typeface="Tahoma"/>
              </a:rPr>
              <a:t>Complete each item with the correct word from the box.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3000" y="4351303"/>
            <a:ext cx="682146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6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My blind date said I could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identify 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him 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at the coffee shop by his red hair and beard.</a:t>
            </a:r>
          </a:p>
        </p:txBody>
      </p:sp>
      <p:pic>
        <p:nvPicPr>
          <p:cNvPr id="7" name="Picture 6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9" name="Picture 8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11" name="Picture 10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12" name="Picture 11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13" name="Picture 12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Adding One Word to an Item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62000" y="1447800"/>
            <a:ext cx="7543800" cy="838200"/>
          </a:xfrm>
          <a:prstGeom prst="rect">
            <a:avLst/>
          </a:prstGeom>
          <a:solidFill>
            <a:srgbClr val="D1BDCB"/>
          </a:solidFill>
          <a:ln w="9525">
            <a:solidFill>
              <a:srgbClr val="5B004B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5B004B">
                <a:alpha val="7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/>
              <a:ea typeface="ＭＳ Ｐゴシック" pitchFamily="-112" charset="-128"/>
              <a:cs typeface="Tahoma"/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914400" y="15240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daily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entertained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4780068" y="1524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C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experience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6781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82575" algn="l"/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D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dirty="0" smtClean="0">
                <a:latin typeface="Tahoma"/>
                <a:cs typeface="Tahoma"/>
              </a:rPr>
              <a:t> identify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914400" y="18288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E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negative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F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original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4780068" y="1828800"/>
            <a:ext cx="175677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G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produced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6781800" y="1828800"/>
            <a:ext cx="1544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H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tension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1143000" y="3352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800040"/>
                </a:solidFill>
                <a:latin typeface="Tahoma"/>
                <a:cs typeface="Tahoma"/>
              </a:rPr>
              <a:t>Helpful i</a:t>
            </a:r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deas for improving business would be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new</a:t>
            </a:r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 or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fresh</a:t>
            </a:r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 ideas. </a:t>
            </a:r>
            <a:endParaRPr lang="en-US" sz="1800" dirty="0">
              <a:solidFill>
                <a:srgbClr val="800040"/>
              </a:solidFill>
              <a:latin typeface="Tahoma"/>
              <a:cs typeface="Tahoma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1143000" y="5032683"/>
            <a:ext cx="68214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The blind date’s red hair and beard are ways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to find out exactly who he is</a:t>
            </a:r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. </a:t>
            </a:r>
            <a:endParaRPr lang="en-US" sz="1800" dirty="0">
              <a:solidFill>
                <a:srgbClr val="80004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279857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143000" y="2660790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7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Gina doesn’t seem to like her relatives. She’s always saying . . ? . . things about them.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85800" y="1066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  <a:tabLst>
                <a:tab pos="1084263" algn="l"/>
              </a:tabLst>
            </a:pPr>
            <a:r>
              <a:rPr lang="en-US" sz="1800" dirty="0">
                <a:latin typeface="Tahoma"/>
                <a:cs typeface="Tahoma"/>
              </a:rPr>
              <a:t>Complete each item with the correct word from the box.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3000" y="4351303"/>
            <a:ext cx="6629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8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My three-year-old nephew . . ? . . us by singing a little song about a spider in the rain.</a:t>
            </a:r>
          </a:p>
        </p:txBody>
      </p:sp>
      <p:pic>
        <p:nvPicPr>
          <p:cNvPr id="8" name="Picture 7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9" name="Picture 8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11" name="Picture 10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12" name="Picture 11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13" name="Picture 12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Adding One Word to an Item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62000" y="1447800"/>
            <a:ext cx="7543800" cy="838200"/>
          </a:xfrm>
          <a:prstGeom prst="rect">
            <a:avLst/>
          </a:prstGeom>
          <a:solidFill>
            <a:srgbClr val="D1BDCB"/>
          </a:solidFill>
          <a:ln w="9525">
            <a:solidFill>
              <a:srgbClr val="5B004B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5B004B">
                <a:alpha val="7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/>
              <a:ea typeface="ＭＳ Ｐゴシック" pitchFamily="-112" charset="-128"/>
              <a:cs typeface="Tahoma"/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914400" y="15240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daily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entertained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4780068" y="1524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C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experience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6781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82575" algn="l"/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D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dirty="0" smtClean="0">
                <a:latin typeface="Tahoma"/>
                <a:cs typeface="Tahoma"/>
              </a:rPr>
              <a:t> identify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914400" y="18288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E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negative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F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original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4780068" y="1828800"/>
            <a:ext cx="175677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G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produced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6781800" y="1828800"/>
            <a:ext cx="1544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H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tension</a:t>
            </a:r>
            <a:endParaRPr lang="en-US"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2445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143000" y="2660790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7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Gina doesn’t seem to like her relatives. She’s always saying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negative 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things 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about them.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85800" y="1066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  <a:tabLst>
                <a:tab pos="1084263" algn="l"/>
              </a:tabLst>
            </a:pPr>
            <a:r>
              <a:rPr lang="en-US" sz="1800" dirty="0">
                <a:latin typeface="Tahoma"/>
                <a:cs typeface="Tahoma"/>
              </a:rPr>
              <a:t>Complete each item with the correct word from the box.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3000" y="4351303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4025" indent="-454025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8</a:t>
            </a:r>
            <a:r>
              <a:rPr lang="en-US" sz="20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2000" b="1" dirty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My three-year-old nephew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entertained </a:t>
            </a:r>
            <a:r>
              <a:rPr lang="en-US" sz="2000" dirty="0" smtClean="0">
                <a:solidFill>
                  <a:srgbClr val="141413"/>
                </a:solidFill>
                <a:latin typeface="Tahoma"/>
                <a:cs typeface="Tahoma"/>
              </a:rPr>
              <a:t>us </a:t>
            </a:r>
            <a:r>
              <a:rPr lang="en-US" sz="2000" dirty="0">
                <a:solidFill>
                  <a:srgbClr val="141413"/>
                </a:solidFill>
                <a:latin typeface="Tahoma"/>
                <a:cs typeface="Tahoma"/>
              </a:rPr>
              <a:t>by singing a little song about a spider in the rain.</a:t>
            </a:r>
          </a:p>
        </p:txBody>
      </p:sp>
      <p:pic>
        <p:nvPicPr>
          <p:cNvPr id="8" name="Picture 7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9" name="Picture 8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11" name="Picture 10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12" name="Picture 11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13" name="Picture 12" descr="VB ch 01 title small.psd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Adding One Word to an Item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62000" y="1447800"/>
            <a:ext cx="7543800" cy="838200"/>
          </a:xfrm>
          <a:prstGeom prst="rect">
            <a:avLst/>
          </a:prstGeom>
          <a:solidFill>
            <a:srgbClr val="D1BDCB"/>
          </a:solidFill>
          <a:ln w="9525">
            <a:solidFill>
              <a:srgbClr val="5B004B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5B004B">
                <a:alpha val="7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/>
              <a:ea typeface="ＭＳ Ｐゴシック" pitchFamily="-112" charset="-128"/>
              <a:cs typeface="Tahoma"/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914400" y="15240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daily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1600" dirty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entertained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4780068" y="15240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C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experience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6781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82575" algn="l"/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D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dirty="0" smtClean="0">
                <a:latin typeface="Tahoma"/>
                <a:cs typeface="Tahoma"/>
              </a:rPr>
              <a:t> identify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914400" y="18288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20621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E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negative</a:t>
            </a: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F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original</a:t>
            </a:r>
            <a:r>
              <a:rPr lang="en-US" sz="1600" dirty="0">
                <a:latin typeface="Tahoma"/>
                <a:cs typeface="Tahoma"/>
              </a:rPr>
              <a:t>	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4780068" y="1828800"/>
            <a:ext cx="175677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G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produced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6781800" y="1828800"/>
            <a:ext cx="1544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2388" eaLnBrk="1" hangingPunct="1">
              <a:buClr>
                <a:schemeClr val="tx1"/>
              </a:buClr>
              <a:tabLst>
                <a:tab pos="1541463" algn="l"/>
                <a:tab pos="3028950" algn="l"/>
                <a:tab pos="4454525" algn="l"/>
                <a:tab pos="5886450" algn="l"/>
              </a:tabLst>
            </a:pPr>
            <a:r>
              <a:rPr lang="en-US" sz="1600" b="1" dirty="0">
                <a:solidFill>
                  <a:srgbClr val="5B004B"/>
                </a:solidFill>
                <a:latin typeface="Tahoma"/>
                <a:cs typeface="Tahoma"/>
              </a:rPr>
              <a:t>H</a:t>
            </a:r>
            <a:r>
              <a:rPr lang="en-US" sz="1600" b="1" dirty="0" smtClean="0">
                <a:solidFill>
                  <a:srgbClr val="5B004B"/>
                </a:solidFill>
                <a:latin typeface="Tahoma"/>
                <a:cs typeface="Tahoma"/>
              </a:rPr>
              <a:t>.</a:t>
            </a:r>
            <a:r>
              <a:rPr lang="en-US" sz="16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tension</a:t>
            </a: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1143000" y="3352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If Gina doesn’t like her relatives, sh</a:t>
            </a:r>
            <a:r>
              <a:rPr lang="en-US" dirty="0" smtClean="0">
                <a:solidFill>
                  <a:srgbClr val="800040"/>
                </a:solidFill>
                <a:latin typeface="Tahoma"/>
                <a:cs typeface="Tahoma"/>
              </a:rPr>
              <a:t>e would say </a:t>
            </a:r>
            <a:r>
              <a:rPr lang="en-US" dirty="0" smtClean="0">
                <a:solidFill>
                  <a:srgbClr val="2468A6"/>
                </a:solidFill>
                <a:latin typeface="Tahoma"/>
                <a:cs typeface="Tahoma"/>
              </a:rPr>
              <a:t>bad</a:t>
            </a:r>
            <a:r>
              <a:rPr lang="en-US" dirty="0" smtClean="0">
                <a:solidFill>
                  <a:srgbClr val="800040"/>
                </a:solidFill>
                <a:latin typeface="Tahoma"/>
                <a:cs typeface="Tahoma"/>
              </a:rPr>
              <a:t> things about them. </a:t>
            </a:r>
            <a:endParaRPr lang="en-US" sz="1800" dirty="0">
              <a:solidFill>
                <a:srgbClr val="800040"/>
              </a:solidFill>
              <a:latin typeface="Tahoma"/>
              <a:cs typeface="Tahoma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1143000" y="5032683"/>
            <a:ext cx="675024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Singing a little song is a way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to keep people’s interest with something happy or enjoyable</a:t>
            </a:r>
            <a:r>
              <a:rPr lang="en-US" sz="1800" dirty="0" smtClean="0">
                <a:solidFill>
                  <a:srgbClr val="800040"/>
                </a:solidFill>
                <a:latin typeface="Tahoma"/>
                <a:cs typeface="Tahoma"/>
              </a:rPr>
              <a:t>. </a:t>
            </a:r>
            <a:endParaRPr lang="en-US" sz="1800" dirty="0">
              <a:solidFill>
                <a:srgbClr val="80004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063549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EF5E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95400" y="2957338"/>
            <a:ext cx="6629400" cy="281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7013" defTabSz="914400" fontAlgn="base">
              <a:spcBef>
                <a:spcPct val="0"/>
              </a:spcBef>
              <a:spcAft>
                <a:spcPct val="50000"/>
              </a:spcAft>
              <a:tabLst>
                <a:tab pos="568325" algn="l"/>
                <a:tab pos="4119563" algn="l"/>
                <a:tab pos="4460875" algn="l"/>
              </a:tabLst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Tahoma" charset="0"/>
              </a:rPr>
              <a:t>•</a:t>
            </a:r>
            <a:r>
              <a:rPr lang="en-US" sz="2800" b="1" kern="0" dirty="0" smtClean="0">
                <a:solidFill>
                  <a:srgbClr val="800040"/>
                </a:solidFill>
                <a:latin typeface="Tahoma" charset="0"/>
              </a:rPr>
              <a:t>	</a:t>
            </a:r>
            <a:r>
              <a:rPr lang="en-US" sz="2800" kern="0" dirty="0" smtClean="0">
                <a:solidFill>
                  <a:srgbClr val="5B004B"/>
                </a:solidFill>
                <a:latin typeface="Tahoma" charset="0"/>
              </a:rPr>
              <a:t>daily</a:t>
            </a:r>
            <a:r>
              <a:rPr lang="en-US" sz="2800" kern="0" dirty="0" smtClean="0">
                <a:solidFill>
                  <a:prstClr val="black"/>
                </a:solidFill>
                <a:latin typeface="Tahoma" charset="0"/>
              </a:rPr>
              <a:t>	</a:t>
            </a:r>
            <a:r>
              <a:rPr lang="en-US" sz="2800" b="1" kern="0" dirty="0" smtClean="0">
                <a:solidFill>
                  <a:srgbClr val="2468A6"/>
                </a:solidFill>
                <a:latin typeface="Tahoma" charset="0"/>
              </a:rPr>
              <a:t>•</a:t>
            </a:r>
            <a:r>
              <a:rPr lang="en-US" sz="2800" kern="0" dirty="0" smtClean="0">
                <a:solidFill>
                  <a:srgbClr val="2468A6"/>
                </a:solidFill>
                <a:latin typeface="Tahoma" charset="0"/>
              </a:rPr>
              <a:t> </a:t>
            </a:r>
            <a:r>
              <a:rPr lang="en-US" sz="2800" kern="0" dirty="0" smtClean="0">
                <a:solidFill>
                  <a:srgbClr val="5B004B"/>
                </a:solidFill>
                <a:latin typeface="Tahoma" charset="0"/>
              </a:rPr>
              <a:t>negative</a:t>
            </a:r>
          </a:p>
          <a:p>
            <a:pPr marL="227013" defTabSz="914400" fontAlgn="base">
              <a:spcBef>
                <a:spcPct val="0"/>
              </a:spcBef>
              <a:spcAft>
                <a:spcPct val="50000"/>
              </a:spcAft>
              <a:tabLst>
                <a:tab pos="568325" algn="l"/>
                <a:tab pos="4119563" algn="l"/>
                <a:tab pos="4460875" algn="l"/>
              </a:tabLst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Tahoma" charset="0"/>
              </a:rPr>
              <a:t>•</a:t>
            </a:r>
            <a:r>
              <a:rPr lang="en-US" sz="2800" kern="0" dirty="0" smtClean="0">
                <a:solidFill>
                  <a:prstClr val="black"/>
                </a:solidFill>
                <a:latin typeface="Tahoma" charset="0"/>
              </a:rPr>
              <a:t> </a:t>
            </a:r>
            <a:r>
              <a:rPr lang="en-US" sz="2800" kern="0" dirty="0" smtClean="0">
                <a:solidFill>
                  <a:srgbClr val="5B004B"/>
                </a:solidFill>
                <a:latin typeface="Tahoma" charset="0"/>
              </a:rPr>
              <a:t>entertain</a:t>
            </a:r>
            <a:r>
              <a:rPr lang="en-US" sz="2800" kern="0" dirty="0" smtClean="0">
                <a:solidFill>
                  <a:prstClr val="black"/>
                </a:solidFill>
                <a:latin typeface="Tahoma" charset="0"/>
              </a:rPr>
              <a:t>	</a:t>
            </a:r>
            <a:r>
              <a:rPr lang="en-US" sz="2800" b="1" kern="0" dirty="0" smtClean="0">
                <a:solidFill>
                  <a:srgbClr val="2468A6"/>
                </a:solidFill>
                <a:latin typeface="Tahoma" charset="0"/>
              </a:rPr>
              <a:t>•</a:t>
            </a:r>
            <a:r>
              <a:rPr lang="en-US" sz="2800" kern="0" dirty="0" smtClean="0">
                <a:solidFill>
                  <a:srgbClr val="2468A6"/>
                </a:solidFill>
                <a:latin typeface="Tahoma" charset="0"/>
              </a:rPr>
              <a:t> </a:t>
            </a:r>
            <a:r>
              <a:rPr lang="en-US" sz="2800" kern="0" dirty="0" smtClean="0">
                <a:solidFill>
                  <a:srgbClr val="5B004B"/>
                </a:solidFill>
                <a:latin typeface="Tahoma" charset="0"/>
              </a:rPr>
              <a:t>original</a:t>
            </a:r>
          </a:p>
          <a:p>
            <a:pPr marL="227013" defTabSz="914400" fontAlgn="base">
              <a:spcBef>
                <a:spcPct val="0"/>
              </a:spcBef>
              <a:spcAft>
                <a:spcPct val="50000"/>
              </a:spcAft>
              <a:tabLst>
                <a:tab pos="568325" algn="l"/>
                <a:tab pos="4119563" algn="l"/>
                <a:tab pos="4460875" algn="l"/>
              </a:tabLst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Tahoma" charset="0"/>
              </a:rPr>
              <a:t>•</a:t>
            </a:r>
            <a:r>
              <a:rPr lang="en-US" sz="2800" kern="0" dirty="0" smtClean="0">
                <a:solidFill>
                  <a:srgbClr val="2468A6"/>
                </a:solidFill>
                <a:latin typeface="Tahoma" charset="0"/>
              </a:rPr>
              <a:t> </a:t>
            </a:r>
            <a:r>
              <a:rPr lang="en-US" sz="2800" kern="0" dirty="0" smtClean="0">
                <a:solidFill>
                  <a:srgbClr val="5B004B"/>
                </a:solidFill>
                <a:latin typeface="Tahoma" charset="0"/>
              </a:rPr>
              <a:t>experience</a:t>
            </a:r>
            <a:r>
              <a:rPr lang="en-US" sz="2800" kern="0" dirty="0" smtClean="0">
                <a:solidFill>
                  <a:prstClr val="black"/>
                </a:solidFill>
                <a:latin typeface="Tahoma" charset="0"/>
              </a:rPr>
              <a:t>	</a:t>
            </a:r>
            <a:r>
              <a:rPr lang="en-US" sz="2800" b="1" kern="0" dirty="0" smtClean="0">
                <a:solidFill>
                  <a:srgbClr val="2468A6"/>
                </a:solidFill>
                <a:latin typeface="Tahoma" charset="0"/>
              </a:rPr>
              <a:t>•</a:t>
            </a:r>
            <a:r>
              <a:rPr lang="en-US" sz="2800" kern="0" dirty="0" smtClean="0">
                <a:solidFill>
                  <a:srgbClr val="2468A6"/>
                </a:solidFill>
                <a:latin typeface="Tahoma" charset="0"/>
              </a:rPr>
              <a:t> </a:t>
            </a:r>
            <a:r>
              <a:rPr lang="en-US" sz="2800" kern="0" dirty="0" smtClean="0">
                <a:solidFill>
                  <a:srgbClr val="5B004B"/>
                </a:solidFill>
                <a:latin typeface="Tahoma" charset="0"/>
              </a:rPr>
              <a:t>produce</a:t>
            </a:r>
          </a:p>
          <a:p>
            <a:pPr marL="227013" defTabSz="914400" fontAlgn="base">
              <a:spcBef>
                <a:spcPct val="0"/>
              </a:spcBef>
              <a:spcAft>
                <a:spcPct val="50000"/>
              </a:spcAft>
              <a:tabLst>
                <a:tab pos="568325" algn="l"/>
                <a:tab pos="4119563" algn="l"/>
                <a:tab pos="4460875" algn="l"/>
              </a:tabLst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Tahoma" charset="0"/>
              </a:rPr>
              <a:t>•</a:t>
            </a:r>
            <a:r>
              <a:rPr lang="en-US" sz="2800" kern="0" dirty="0" smtClean="0">
                <a:solidFill>
                  <a:srgbClr val="2468A6"/>
                </a:solidFill>
                <a:latin typeface="Tahoma" charset="0"/>
              </a:rPr>
              <a:t> </a:t>
            </a:r>
            <a:r>
              <a:rPr lang="en-US" sz="2800" kern="0" dirty="0" smtClean="0">
                <a:solidFill>
                  <a:srgbClr val="5B004B"/>
                </a:solidFill>
                <a:latin typeface="Tahoma" charset="0"/>
              </a:rPr>
              <a:t>identify</a:t>
            </a:r>
            <a:r>
              <a:rPr lang="en-US" sz="2800" kern="0" dirty="0" smtClean="0">
                <a:solidFill>
                  <a:prstClr val="black"/>
                </a:solidFill>
                <a:latin typeface="Tahoma" charset="0"/>
              </a:rPr>
              <a:t>	</a:t>
            </a:r>
            <a:r>
              <a:rPr lang="en-US" sz="2800" b="1" kern="0" dirty="0" smtClean="0">
                <a:solidFill>
                  <a:srgbClr val="2468A6"/>
                </a:solidFill>
                <a:latin typeface="Tahoma" charset="0"/>
              </a:rPr>
              <a:t>•</a:t>
            </a:r>
            <a:r>
              <a:rPr lang="en-US" sz="2800" kern="0" dirty="0" smtClean="0">
                <a:solidFill>
                  <a:srgbClr val="2468A6"/>
                </a:solidFill>
                <a:latin typeface="Tahoma" charset="0"/>
              </a:rPr>
              <a:t> </a:t>
            </a:r>
            <a:r>
              <a:rPr lang="en-US" sz="2800" kern="0" dirty="0" smtClean="0">
                <a:solidFill>
                  <a:srgbClr val="5B004B"/>
                </a:solidFill>
                <a:latin typeface="Tahoma" charset="0"/>
              </a:rPr>
              <a:t>tension</a:t>
            </a:r>
          </a:p>
        </p:txBody>
      </p:sp>
      <p:pic>
        <p:nvPicPr>
          <p:cNvPr id="20" name="Picture 19" descr="VB ch 01 title small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/>
          <a:stretch/>
        </p:blipFill>
        <p:spPr>
          <a:xfrm>
            <a:off x="4957720" y="0"/>
            <a:ext cx="1892808" cy="2011680"/>
          </a:xfrm>
          <a:prstGeom prst="rect">
            <a:avLst/>
          </a:prstGeom>
        </p:spPr>
      </p:pic>
      <p:pic>
        <p:nvPicPr>
          <p:cNvPr id="24" name="Picture 23" descr="VB ch 01 title small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/>
          <a:stretch/>
        </p:blipFill>
        <p:spPr>
          <a:xfrm>
            <a:off x="6395448" y="0"/>
            <a:ext cx="1892808" cy="2011680"/>
          </a:xfrm>
          <a:prstGeom prst="rect">
            <a:avLst/>
          </a:prstGeom>
        </p:spPr>
      </p:pic>
      <p:pic>
        <p:nvPicPr>
          <p:cNvPr id="25" name="Picture 24" descr="VB ch 01 title small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/>
          <a:stretch/>
        </p:blipFill>
        <p:spPr>
          <a:xfrm>
            <a:off x="7281924" y="0"/>
            <a:ext cx="1892808" cy="2011680"/>
          </a:xfrm>
          <a:prstGeom prst="rect">
            <a:avLst/>
          </a:prstGeom>
        </p:spPr>
      </p:pic>
      <p:pic>
        <p:nvPicPr>
          <p:cNvPr id="2" name="Picture 1" descr="chap 02 title.ps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23"/>
          <a:stretch/>
        </p:blipFill>
        <p:spPr>
          <a:xfrm>
            <a:off x="0" y="0"/>
            <a:ext cx="5104827" cy="201168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10"/>
            <a:ext cx="3264267" cy="47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D1BDCB"/>
                </a:solidFill>
                <a:latin typeface="Lucida Sans Unicode"/>
                <a:cs typeface="Lucida Sans Unicode"/>
              </a:rPr>
              <a:t>UNIT ONE</a:t>
            </a:r>
            <a:endParaRPr lang="en-US" sz="2800" b="1" kern="0" dirty="0">
              <a:solidFill>
                <a:srgbClr val="D1BDCB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2948957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3" name="Picture 1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14" name="Picture 13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15" name="Picture 14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16" name="Picture 15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17" name="Picture 16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adjective</a:t>
            </a:r>
            <a:endParaRPr lang="en-US" sz="2000" dirty="0">
              <a:latin typeface="Times" charset="0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Daily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h</a:t>
            </a:r>
            <a:r>
              <a:rPr lang="en-US" sz="2000" dirty="0" smtClean="0">
                <a:latin typeface="Tahoma"/>
                <a:cs typeface="Tahoma"/>
              </a:rPr>
              <a:t>appening each year.</a:t>
            </a:r>
            <a:endParaRPr lang="en-US" sz="2000" dirty="0">
              <a:latin typeface="Tahoma"/>
              <a:cs typeface="Tahoma"/>
            </a:endParaRP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happening each </a:t>
            </a:r>
            <a:r>
              <a:rPr lang="en-US" sz="2000" dirty="0" smtClean="0">
                <a:latin typeface="Tahoma"/>
                <a:cs typeface="Tahoma"/>
              </a:rPr>
              <a:t>week.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happening each </a:t>
            </a:r>
            <a:r>
              <a:rPr lang="en-US" sz="2000" dirty="0" smtClean="0">
                <a:latin typeface="Tahoma"/>
                <a:cs typeface="Tahoma"/>
              </a:rPr>
              <a:t>day.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2468A6"/>
                </a:solidFill>
                <a:latin typeface="Tahoma"/>
                <a:cs typeface="Tahoma"/>
              </a:rPr>
              <a:t>1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daily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5377" y="1459451"/>
            <a:ext cx="1138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</a:t>
            </a:r>
            <a:r>
              <a:rPr lang="en-US" sz="2000" b="1" dirty="0" smtClean="0">
                <a:latin typeface="Times"/>
                <a:cs typeface="Times"/>
              </a:rPr>
              <a:t>day</a:t>
            </a:r>
            <a:r>
              <a:rPr lang="en-US" sz="2000" dirty="0" smtClean="0">
                <a:latin typeface="Times"/>
                <a:cs typeface="Times"/>
              </a:rPr>
              <a:t>-lee)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1143000" y="2079765"/>
            <a:ext cx="678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Noah goes to the gym seven days a week. He says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daily</a:t>
            </a:r>
            <a:r>
              <a:rPr lang="en-US" sz="2000" b="1" dirty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exercise keeps him healthy and happy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.</a:t>
            </a: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Washing the dishes is one of my sister’s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daily</a:t>
            </a:r>
            <a:r>
              <a:rPr lang="en-US" sz="2000" b="1" dirty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jobs.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052137" y="3870819"/>
            <a:ext cx="1590404" cy="89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2000" dirty="0" smtClean="0">
                <a:latin typeface="Times" pitchFamily="17" charset="0"/>
              </a:rPr>
              <a:t>The restaurant opens </a:t>
            </a:r>
            <a:r>
              <a:rPr lang="en-US" sz="2000" b="1" dirty="0" smtClean="0">
                <a:solidFill>
                  <a:srgbClr val="2468A6"/>
                </a:solidFill>
                <a:latin typeface="Times" pitchFamily="17" charset="0"/>
              </a:rPr>
              <a:t>daily </a:t>
            </a:r>
            <a:r>
              <a:rPr lang="en-US" sz="2000" dirty="0" smtClean="0">
                <a:latin typeface="Times" pitchFamily="17" charset="0"/>
              </a:rPr>
              <a:t>at 11 a.m.</a:t>
            </a:r>
            <a:endParaRPr lang="en-US" sz="2000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pic>
        <p:nvPicPr>
          <p:cNvPr id="2" name="Picture 1" descr="daily 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32" y="3259750"/>
            <a:ext cx="1842337" cy="3474720"/>
          </a:xfrm>
          <a:prstGeom prst="rect">
            <a:avLst/>
          </a:prstGeom>
          <a:ln>
            <a:solidFill>
              <a:srgbClr val="2468A6"/>
            </a:solidFill>
          </a:ln>
        </p:spPr>
      </p:pic>
      <p:sp>
        <p:nvSpPr>
          <p:cNvPr id="7" name="Oval 6"/>
          <p:cNvSpPr/>
          <p:nvPr/>
        </p:nvSpPr>
        <p:spPr>
          <a:xfrm>
            <a:off x="1661736" y="5828261"/>
            <a:ext cx="925824" cy="403585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>
            <a:endCxn id="7" idx="7"/>
          </p:cNvCxnSpPr>
          <p:nvPr/>
        </p:nvCxnSpPr>
        <p:spPr>
          <a:xfrm flipH="1">
            <a:off x="2451976" y="4767646"/>
            <a:ext cx="1025800" cy="11197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dail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5040" y="155448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 thruBlk="1"/>
      </p:transition>
    </mc:Choice>
    <mc:Fallback xmlns="">
      <p:transition xmlns:p14="http://schemas.microsoft.com/office/powerpoint/2010/main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3" name="Picture 1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14" name="Picture 13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15" name="Picture 14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16" name="Picture 15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17" name="Picture 16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adjective</a:t>
            </a:r>
            <a:endParaRPr lang="en-US" sz="2000" dirty="0">
              <a:latin typeface="Times" charset="0"/>
            </a:endParaRPr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1143000" y="2079765"/>
            <a:ext cx="678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Noah goes to the gym seven days a week. He says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daily</a:t>
            </a:r>
            <a:r>
              <a:rPr lang="en-US" sz="2000" b="1" dirty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exercise keeps him healthy and happy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.</a:t>
            </a: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Washing the dishes is one of my sister’s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daily</a:t>
            </a:r>
            <a:r>
              <a:rPr lang="en-US" sz="2000" b="1" dirty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jobs.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Daily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h</a:t>
            </a:r>
            <a:r>
              <a:rPr lang="en-US" sz="2000" dirty="0" smtClean="0">
                <a:latin typeface="Tahoma"/>
                <a:cs typeface="Tahoma"/>
              </a:rPr>
              <a:t>appening each year.</a:t>
            </a:r>
            <a:endParaRPr lang="en-US" sz="2000" dirty="0">
              <a:latin typeface="Tahoma"/>
              <a:cs typeface="Tahoma"/>
            </a:endParaRP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happening each </a:t>
            </a:r>
            <a:r>
              <a:rPr lang="en-US" sz="2000" dirty="0" smtClean="0">
                <a:latin typeface="Tahoma"/>
                <a:cs typeface="Tahoma"/>
              </a:rPr>
              <a:t>week.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ahoma"/>
                <a:cs typeface="Tahoma"/>
              </a:rPr>
              <a:t>happening each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day.</a:t>
            </a:r>
            <a:endParaRPr lang="en-US" sz="20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2468A6"/>
                </a:solidFill>
                <a:latin typeface="Tahoma"/>
                <a:cs typeface="Tahoma"/>
              </a:rPr>
              <a:t>1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daily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5377" y="1459451"/>
            <a:ext cx="1138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</a:t>
            </a:r>
            <a:r>
              <a:rPr lang="en-US" sz="2000" b="1" dirty="0" smtClean="0">
                <a:latin typeface="Times"/>
                <a:cs typeface="Times"/>
              </a:rPr>
              <a:t>day</a:t>
            </a:r>
            <a:r>
              <a:rPr lang="en-US" sz="2000" dirty="0" smtClean="0">
                <a:latin typeface="Times"/>
                <a:cs typeface="Times"/>
              </a:rPr>
              <a:t>-lee)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666280" y="5105400"/>
            <a:ext cx="373945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</a:bodyPr>
          <a:lstStyle/>
          <a:p>
            <a:pPr eaLnBrk="1" hangingPunct="1"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If Noah goes to the gym seven days a week, he exercises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each day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. Washing the dishes is something the sister does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each day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. </a:t>
            </a:r>
            <a:endParaRPr lang="en-US" sz="18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052137" y="3870819"/>
            <a:ext cx="1590404" cy="89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2000" dirty="0" smtClean="0">
                <a:latin typeface="Times" pitchFamily="17" charset="0"/>
              </a:rPr>
              <a:t>The </a:t>
            </a:r>
            <a:r>
              <a:rPr lang="en-US" sz="2000" smtClean="0">
                <a:latin typeface="Times" pitchFamily="17" charset="0"/>
              </a:rPr>
              <a:t>restaurant opens </a:t>
            </a:r>
            <a:r>
              <a:rPr lang="en-US" sz="2000" b="1" dirty="0" smtClean="0">
                <a:solidFill>
                  <a:srgbClr val="2468A6"/>
                </a:solidFill>
                <a:latin typeface="Times" pitchFamily="17" charset="0"/>
              </a:rPr>
              <a:t>daily </a:t>
            </a:r>
            <a:r>
              <a:rPr lang="en-US" sz="2000" dirty="0" smtClean="0">
                <a:latin typeface="Times" pitchFamily="17" charset="0"/>
              </a:rPr>
              <a:t>at 11 a.m.</a:t>
            </a:r>
            <a:endParaRPr lang="en-US" sz="2000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pic>
        <p:nvPicPr>
          <p:cNvPr id="20" name="Picture 19" descr="daily 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32" y="3259750"/>
            <a:ext cx="1842337" cy="3474720"/>
          </a:xfrm>
          <a:prstGeom prst="rect">
            <a:avLst/>
          </a:prstGeom>
          <a:ln>
            <a:solidFill>
              <a:srgbClr val="2468A6"/>
            </a:solidFill>
          </a:ln>
        </p:spPr>
      </p:pic>
      <p:sp>
        <p:nvSpPr>
          <p:cNvPr id="21" name="Oval 20"/>
          <p:cNvSpPr/>
          <p:nvPr/>
        </p:nvSpPr>
        <p:spPr>
          <a:xfrm>
            <a:off x="1661736" y="5828261"/>
            <a:ext cx="925824" cy="403585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/>
          <p:cNvCxnSpPr>
            <a:endCxn id="21" idx="7"/>
          </p:cNvCxnSpPr>
          <p:nvPr/>
        </p:nvCxnSpPr>
        <p:spPr>
          <a:xfrm flipH="1">
            <a:off x="2451976" y="4767646"/>
            <a:ext cx="1025800" cy="11197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dail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5040" y="155448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706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verb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>
                <a:solidFill>
                  <a:srgbClr val="2468A6"/>
                </a:solidFill>
                <a:latin typeface="Tahoma"/>
                <a:cs typeface="Tahoma"/>
              </a:rPr>
              <a:t>2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entertain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480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(en-tur-</a:t>
            </a:r>
            <a:r>
              <a:rPr lang="en-US" sz="2000" b="1" dirty="0" smtClean="0">
                <a:latin typeface="Times"/>
                <a:cs typeface="Times"/>
              </a:rPr>
              <a:t>tain</a:t>
            </a:r>
            <a:r>
              <a:rPr lang="en-US" sz="2000" dirty="0" smtClean="0">
                <a:latin typeface="Times"/>
                <a:cs typeface="Times"/>
              </a:rPr>
              <a:t>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Entertain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change.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m</a:t>
            </a:r>
            <a:r>
              <a:rPr lang="en-US" sz="2000" dirty="0" smtClean="0">
                <a:latin typeface="Tahoma"/>
                <a:cs typeface="Tahoma"/>
              </a:rPr>
              <a:t>ake sleepy.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i</a:t>
            </a:r>
            <a:r>
              <a:rPr lang="en-US" sz="2000" dirty="0" smtClean="0">
                <a:latin typeface="Tahoma"/>
                <a:cs typeface="Tahoma"/>
              </a:rPr>
              <a:t>nterest greatly.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1143000" y="2079765"/>
            <a:ext cx="6473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Cristine thought the novel would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entertain</a:t>
            </a:r>
            <a:r>
              <a:rPr lang="en-US" sz="2000" b="1" dirty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her, but instead it put her to sleep.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While we were stuck at home during the snowstorm, my brother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entertained</a:t>
            </a:r>
            <a:r>
              <a:rPr lang="en-US" sz="2000" b="1" dirty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us with ghost stories.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-889232" y="5726582"/>
            <a:ext cx="2032002" cy="230832"/>
          </a:xfrm>
          <a:prstGeom prst="rect">
            <a:avLst/>
          </a:prstGeom>
          <a:noFill/>
        </p:spPr>
        <p:txBody>
          <a:bodyPr wrap="square" rtlCol="0">
            <a:spAutoFit/>
            <a:flatTx/>
          </a:bodyPr>
          <a:lstStyle/>
          <a:p>
            <a:r>
              <a:rPr lang="en-US" sz="900" dirty="0" smtClean="0">
                <a:latin typeface="Times"/>
                <a:cs typeface="Times"/>
              </a:rPr>
              <a:t>Photo: US </a:t>
            </a:r>
            <a:r>
              <a:rPr lang="en-US" sz="900" dirty="0" smtClean="0">
                <a:solidFill>
                  <a:srgbClr val="000000"/>
                </a:solidFill>
                <a:latin typeface="Times"/>
                <a:ea typeface="Lucida Grande"/>
                <a:cs typeface="Times"/>
              </a:rPr>
              <a:t>Air Force/Russell </a:t>
            </a:r>
            <a:r>
              <a:rPr lang="en-US" sz="900" dirty="0">
                <a:solidFill>
                  <a:srgbClr val="000000"/>
                </a:solidFill>
                <a:latin typeface="Times"/>
                <a:ea typeface="Lucida Grande"/>
                <a:cs typeface="Times"/>
              </a:rPr>
              <a:t>J. McBride</a:t>
            </a:r>
            <a:endParaRPr lang="fi-FI" sz="900" dirty="0">
              <a:latin typeface="Times"/>
              <a:cs typeface="Time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14312" y="6347597"/>
            <a:ext cx="4341966" cy="23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2000" dirty="0" smtClean="0">
                <a:latin typeface="Times" pitchFamily="17" charset="0"/>
              </a:rPr>
              <a:t>Musicians </a:t>
            </a:r>
            <a:r>
              <a:rPr lang="en-US" sz="2000" b="1" dirty="0" smtClean="0">
                <a:solidFill>
                  <a:srgbClr val="2468A6"/>
                </a:solidFill>
                <a:latin typeface="Times" pitchFamily="17" charset="0"/>
              </a:rPr>
              <a:t>entertaining </a:t>
            </a:r>
            <a:r>
              <a:rPr lang="en-US" sz="2000" dirty="0" smtClean="0">
                <a:latin typeface="Times" pitchFamily="17" charset="0"/>
              </a:rPr>
              <a:t>children</a:t>
            </a:r>
            <a:endParaRPr lang="en-US" sz="2000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pic>
        <p:nvPicPr>
          <p:cNvPr id="2" name="Picture 1" descr="entertain 4 Air Force Russell J. McBri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8" y="3557365"/>
            <a:ext cx="4121972" cy="2743200"/>
          </a:xfrm>
          <a:prstGeom prst="rect">
            <a:avLst/>
          </a:prstGeom>
          <a:ln>
            <a:solidFill>
              <a:srgbClr val="2468A6"/>
            </a:solidFill>
          </a:ln>
        </p:spPr>
      </p:pic>
      <p:pic>
        <p:nvPicPr>
          <p:cNvPr id="3" name="entert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5040" y="1554480"/>
            <a:ext cx="274320" cy="27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verb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>
                <a:solidFill>
                  <a:srgbClr val="2468A6"/>
                </a:solidFill>
                <a:latin typeface="Tahoma"/>
                <a:cs typeface="Tahoma"/>
              </a:rPr>
              <a:t>2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entertain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1480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(en-tur-</a:t>
            </a:r>
            <a:r>
              <a:rPr lang="en-US" sz="2000" b="1" dirty="0" smtClean="0">
                <a:latin typeface="Times"/>
                <a:cs typeface="Times"/>
              </a:rPr>
              <a:t>tain</a:t>
            </a:r>
            <a:r>
              <a:rPr lang="en-US" sz="2000" dirty="0" smtClean="0">
                <a:latin typeface="Times"/>
                <a:cs typeface="Times"/>
              </a:rPr>
              <a:t>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1143000" y="2079765"/>
            <a:ext cx="6473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>
                <a:solidFill>
                  <a:srgbClr val="5B004B"/>
                </a:solidFill>
              </a:rPr>
              <a:t>•</a:t>
            </a:r>
            <a:r>
              <a:rPr lang="en-US" sz="2000" dirty="0" smtClean="0"/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Cristine thought the novel would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entertain</a:t>
            </a:r>
            <a:r>
              <a:rPr lang="en-US" sz="2000" b="1" dirty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her, but instead it put her to sleep.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ct val="3000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While we were stuck at home during the snowstorm, my brother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entertained</a:t>
            </a:r>
            <a:r>
              <a:rPr lang="en-US" sz="2000" b="1" dirty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us with ghost stories.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648200" y="3656013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Entertain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change.</a:t>
            </a:r>
            <a:r>
              <a:rPr lang="en-US" sz="2000" dirty="0">
                <a:latin typeface="Tahoma"/>
                <a:cs typeface="Tahoma"/>
              </a:rPr>
              <a:t>	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m</a:t>
            </a:r>
            <a:r>
              <a:rPr lang="en-US" sz="2000" dirty="0" smtClean="0">
                <a:latin typeface="Tahoma"/>
                <a:cs typeface="Tahoma"/>
              </a:rPr>
              <a:t>ake sleepy.</a:t>
            </a:r>
            <a:r>
              <a:rPr lang="en-US" sz="2000" dirty="0">
                <a:latin typeface="Tahoma"/>
                <a:cs typeface="Tahoma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nterest greatly.  </a:t>
            </a:r>
            <a:endParaRPr lang="en-US" sz="20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9" name="Picture 18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671290" y="5174670"/>
            <a:ext cx="373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</a:bodyPr>
          <a:lstStyle/>
          <a:p>
            <a:pPr eaLnBrk="1" hangingPunct="1"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If the novel put Cristine to sleep, it did not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interest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 her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greatly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. Telling ghost stories is a way to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interest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 someone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greatly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. </a:t>
            </a:r>
            <a:endParaRPr lang="en-US" sz="18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-889232" y="5726582"/>
            <a:ext cx="2032002" cy="230832"/>
          </a:xfrm>
          <a:prstGeom prst="rect">
            <a:avLst/>
          </a:prstGeom>
          <a:noFill/>
        </p:spPr>
        <p:txBody>
          <a:bodyPr wrap="square" rtlCol="0">
            <a:spAutoFit/>
            <a:flatTx/>
          </a:bodyPr>
          <a:lstStyle/>
          <a:p>
            <a:r>
              <a:rPr lang="en-US" sz="900" dirty="0" smtClean="0">
                <a:latin typeface="Times"/>
                <a:cs typeface="Times"/>
              </a:rPr>
              <a:t>Photo: US </a:t>
            </a:r>
            <a:r>
              <a:rPr lang="en-US" sz="900" dirty="0" smtClean="0">
                <a:solidFill>
                  <a:srgbClr val="000000"/>
                </a:solidFill>
                <a:latin typeface="Times"/>
                <a:ea typeface="Lucida Grande"/>
                <a:cs typeface="Times"/>
              </a:rPr>
              <a:t>Air Force/Russell </a:t>
            </a:r>
            <a:r>
              <a:rPr lang="en-US" sz="900" dirty="0">
                <a:solidFill>
                  <a:srgbClr val="000000"/>
                </a:solidFill>
                <a:latin typeface="Times"/>
                <a:ea typeface="Lucida Grande"/>
                <a:cs typeface="Times"/>
              </a:rPr>
              <a:t>J. McBride</a:t>
            </a:r>
            <a:endParaRPr lang="fi-FI" sz="900" dirty="0">
              <a:latin typeface="Times"/>
              <a:cs typeface="Time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14312" y="6347597"/>
            <a:ext cx="4341966" cy="23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1720"/>
              </a:lnSpc>
            </a:pPr>
            <a:r>
              <a:rPr lang="en-US" sz="2000" dirty="0" smtClean="0">
                <a:latin typeface="Times" pitchFamily="17" charset="0"/>
              </a:rPr>
              <a:t>Musicians </a:t>
            </a:r>
            <a:r>
              <a:rPr lang="en-US" sz="2000" b="1" dirty="0" smtClean="0">
                <a:solidFill>
                  <a:srgbClr val="2468A6"/>
                </a:solidFill>
                <a:latin typeface="Times" pitchFamily="17" charset="0"/>
              </a:rPr>
              <a:t>entertaining </a:t>
            </a:r>
            <a:r>
              <a:rPr lang="en-US" sz="2000" dirty="0" smtClean="0">
                <a:latin typeface="Times" pitchFamily="17" charset="0"/>
              </a:rPr>
              <a:t>children</a:t>
            </a:r>
            <a:endParaRPr lang="en-US" sz="2000" b="1" dirty="0" smtClean="0">
              <a:solidFill>
                <a:srgbClr val="1350B2"/>
              </a:solidFill>
              <a:latin typeface="Times" pitchFamily="17" charset="0"/>
            </a:endParaRPr>
          </a:p>
        </p:txBody>
      </p:sp>
      <p:pic>
        <p:nvPicPr>
          <p:cNvPr id="27" name="Picture 26" descr="entertain 4 Air Force Russell J. McBri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8" y="3557365"/>
            <a:ext cx="4121972" cy="2743200"/>
          </a:xfrm>
          <a:prstGeom prst="rect">
            <a:avLst/>
          </a:prstGeom>
          <a:ln>
            <a:solidFill>
              <a:srgbClr val="2468A6"/>
            </a:solidFill>
          </a:ln>
        </p:spPr>
      </p:pic>
      <p:pic>
        <p:nvPicPr>
          <p:cNvPr id="28" name="entert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5040" y="155448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379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noun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2468A6"/>
                </a:solidFill>
                <a:latin typeface="Tahoma"/>
                <a:cs typeface="Tahoma"/>
              </a:rPr>
              <a:t>3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experience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2236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(ek-</a:t>
            </a:r>
            <a:r>
              <a:rPr lang="en-US" sz="2000" b="1" dirty="0" smtClean="0">
                <a:latin typeface="Times"/>
                <a:cs typeface="Times"/>
              </a:rPr>
              <a:t>spihr</a:t>
            </a:r>
            <a:r>
              <a:rPr lang="en-US" sz="2000" dirty="0" smtClean="0">
                <a:latin typeface="Times"/>
                <a:cs typeface="Times"/>
              </a:rPr>
              <a:t>-ee-uhnss)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4648200" y="3656013"/>
            <a:ext cx="396271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Experience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d</a:t>
            </a:r>
            <a:r>
              <a:rPr lang="en-US" sz="2000" dirty="0" smtClean="0">
                <a:latin typeface="Tahoma"/>
                <a:cs typeface="Tahoma"/>
              </a:rPr>
              <a:t>ifficult question.</a:t>
            </a:r>
            <a:endParaRPr lang="en-US" sz="2000" dirty="0">
              <a:latin typeface="Tahoma"/>
              <a:cs typeface="Tahoma"/>
            </a:endParaRP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338138" algn="l"/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something a person lives 	through.</a:t>
            </a:r>
            <a:endParaRPr lang="en-US" sz="2000" dirty="0">
              <a:latin typeface="Tahoma"/>
              <a:cs typeface="Tahoma"/>
            </a:endParaRP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good reason.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7" name="Picture 16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1143000" y="2079765"/>
            <a:ext cx="63348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33363" indent="-233363">
              <a:spcAft>
                <a:spcPts val="720"/>
              </a:spcAft>
            </a:pPr>
            <a:r>
              <a:rPr lang="en-US" sz="2000" b="1" dirty="0" smtClean="0">
                <a:solidFill>
                  <a:srgbClr val="5B004B"/>
                </a:solidFill>
              </a:rPr>
              <a:t>•	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Having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his car break down on a busy highway was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one </a:t>
            </a:r>
            <a:r>
              <a:rPr lang="en-US" sz="2000" b="1" dirty="0" smtClean="0">
                <a:solidFill>
                  <a:srgbClr val="5B004B"/>
                </a:solidFill>
                <a:latin typeface="Times-Roman"/>
              </a:rPr>
              <a:t>experience</a:t>
            </a:r>
            <a:r>
              <a:rPr lang="en-US" sz="2000" b="1" dirty="0" smtClean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Lamar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did not want to have again.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ts val="72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I’m happy to say that working at the day care center turned out to be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a wonderful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experience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pic>
        <p:nvPicPr>
          <p:cNvPr id="3" name="experien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54480"/>
            <a:ext cx="274320" cy="27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990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sz="1800" dirty="0">
                <a:latin typeface="Tahoma"/>
                <a:cs typeface="Tahoma"/>
              </a:rPr>
              <a:t>Choose the meaning closest to that of the </a:t>
            </a:r>
            <a:r>
              <a:rPr lang="en-US" sz="1800" b="1" dirty="0">
                <a:latin typeface="Tahoma"/>
                <a:cs typeface="Tahoma"/>
              </a:rPr>
              <a:t>boldfaced</a:t>
            </a:r>
            <a:r>
              <a:rPr lang="en-US" sz="1800" dirty="0">
                <a:latin typeface="Tahoma"/>
                <a:cs typeface="Tahoma"/>
              </a:rPr>
              <a:t> word. </a:t>
            </a:r>
            <a:endParaRPr lang="en-US" sz="18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1143000" y="1443038"/>
            <a:ext cx="67818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5B004B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19800" y="147955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latin typeface="Times" charset="0"/>
              </a:rPr>
              <a:t>–</a:t>
            </a:r>
            <a:r>
              <a:rPr lang="en-US" sz="2000" dirty="0" smtClean="0">
                <a:latin typeface="Times" charset="0"/>
              </a:rPr>
              <a:t> </a:t>
            </a:r>
            <a:r>
              <a:rPr lang="en-US" sz="2000" i="1" dirty="0" smtClean="0">
                <a:latin typeface="Times" charset="0"/>
              </a:rPr>
              <a:t>noun</a:t>
            </a:r>
            <a:endParaRPr lang="en-US" sz="2000" dirty="0">
              <a:latin typeface="Times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46175" y="1447800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tabLst>
                <a:tab pos="347663" algn="r"/>
                <a:tab pos="460375" algn="l"/>
              </a:tabLst>
            </a:pPr>
            <a:r>
              <a:rPr lang="en-US" sz="2400" b="1" dirty="0" smtClean="0">
                <a:solidFill>
                  <a:srgbClr val="800040"/>
                </a:solidFill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2468A6"/>
                </a:solidFill>
                <a:latin typeface="Tahoma"/>
                <a:cs typeface="Tahoma"/>
              </a:rPr>
              <a:t>3</a:t>
            </a:r>
            <a:r>
              <a:rPr lang="en-US" sz="2400" dirty="0">
                <a:latin typeface="Tahoma"/>
                <a:cs typeface="Tahoma"/>
              </a:rPr>
              <a:t>	</a:t>
            </a:r>
            <a:r>
              <a:rPr lang="en-US" sz="2400" b="1" dirty="0" smtClean="0">
                <a:solidFill>
                  <a:srgbClr val="5B004B"/>
                </a:solidFill>
                <a:latin typeface="Tahoma"/>
                <a:cs typeface="Tahoma"/>
              </a:rPr>
              <a:t>experience</a:t>
            </a:r>
            <a:endParaRPr lang="en-US" sz="24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377" y="1459451"/>
            <a:ext cx="2236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(ek-</a:t>
            </a:r>
            <a:r>
              <a:rPr lang="en-US" sz="2000" b="1" dirty="0" smtClean="0">
                <a:latin typeface="Times"/>
                <a:cs typeface="Times"/>
              </a:rPr>
              <a:t>spihr</a:t>
            </a:r>
            <a:r>
              <a:rPr lang="en-US" sz="2000" dirty="0" smtClean="0">
                <a:latin typeface="Times"/>
                <a:cs typeface="Times"/>
              </a:rPr>
              <a:t>-ee-uhnss)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1143000" y="2079765"/>
            <a:ext cx="61781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33363" indent="-233363">
              <a:spcAft>
                <a:spcPts val="720"/>
              </a:spcAft>
            </a:pPr>
            <a:r>
              <a:rPr lang="en-US" sz="2000" b="1" dirty="0" smtClean="0">
                <a:solidFill>
                  <a:srgbClr val="5B004B"/>
                </a:solidFill>
              </a:rPr>
              <a:t>•	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Having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his car break down on a busy highway was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one </a:t>
            </a:r>
            <a:r>
              <a:rPr lang="en-US" sz="2000" b="1" dirty="0" smtClean="0">
                <a:solidFill>
                  <a:srgbClr val="5B004B"/>
                </a:solidFill>
                <a:latin typeface="Times-Roman"/>
              </a:rPr>
              <a:t>experience</a:t>
            </a:r>
            <a:r>
              <a:rPr lang="en-US" sz="2000" b="1" dirty="0" smtClean="0">
                <a:solidFill>
                  <a:srgbClr val="141413"/>
                </a:solidFill>
                <a:latin typeface="Times-Roman"/>
              </a:rPr>
              <a:t>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Lamar 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did not want to have again.</a:t>
            </a:r>
            <a:endParaRPr lang="en-US" sz="2000" dirty="0" smtClean="0">
              <a:solidFill>
                <a:srgbClr val="141413"/>
              </a:solidFill>
              <a:latin typeface="Times-Roman"/>
            </a:endParaRPr>
          </a:p>
          <a:p>
            <a:pPr marL="227013" indent="-227013">
              <a:spcAft>
                <a:spcPts val="720"/>
              </a:spcAft>
              <a:buClr>
                <a:schemeClr val="tx1"/>
              </a:buClr>
            </a:pPr>
            <a:r>
              <a:rPr lang="en-US" sz="2000" b="1" dirty="0" smtClean="0">
                <a:solidFill>
                  <a:srgbClr val="5B004B"/>
                </a:solidFill>
              </a:rPr>
              <a:t>•</a:t>
            </a:r>
            <a:r>
              <a:rPr lang="en-US" sz="2000" dirty="0" smtClean="0">
                <a:latin typeface="Times" charset="0"/>
              </a:rPr>
              <a:t>	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I’m happy to say that working at the day care center turned out to be </a:t>
            </a:r>
            <a:r>
              <a:rPr lang="en-US" sz="2000" dirty="0" smtClean="0">
                <a:solidFill>
                  <a:srgbClr val="141413"/>
                </a:solidFill>
                <a:latin typeface="Times-Roman"/>
              </a:rPr>
              <a:t>a wonderful </a:t>
            </a:r>
            <a:r>
              <a:rPr lang="en-US" sz="2000" b="1" dirty="0">
                <a:solidFill>
                  <a:srgbClr val="5B004B"/>
                </a:solidFill>
                <a:latin typeface="Times-Roman"/>
              </a:rPr>
              <a:t>experience</a:t>
            </a:r>
            <a:r>
              <a:rPr lang="en-US" sz="2000" dirty="0">
                <a:solidFill>
                  <a:srgbClr val="141413"/>
                </a:solidFill>
                <a:latin typeface="Times-Roman"/>
              </a:rPr>
              <a:t>.</a:t>
            </a:r>
            <a:endParaRPr lang="en-US" sz="2000" dirty="0">
              <a:solidFill>
                <a:srgbClr val="141413"/>
              </a:solidFill>
              <a:latin typeface="Times"/>
              <a:cs typeface="Times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4648200" y="3656013"/>
            <a:ext cx="396271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 smtClean="0">
                <a:solidFill>
                  <a:srgbClr val="2468A6"/>
                </a:solidFill>
                <a:latin typeface="Tahoma"/>
                <a:cs typeface="Tahoma"/>
              </a:rPr>
              <a:t>Experience </a:t>
            </a:r>
            <a:r>
              <a:rPr lang="en-US" sz="2000" dirty="0" smtClean="0">
                <a:latin typeface="Tahoma"/>
                <a:cs typeface="Tahoma"/>
              </a:rPr>
              <a:t>means</a:t>
            </a:r>
            <a:endParaRPr lang="en-US" sz="2000" dirty="0">
              <a:latin typeface="Tahoma"/>
              <a:cs typeface="Tahoma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A.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d</a:t>
            </a:r>
            <a:r>
              <a:rPr lang="en-US" sz="2000" dirty="0" smtClean="0">
                <a:latin typeface="Tahoma"/>
                <a:cs typeface="Tahoma"/>
              </a:rPr>
              <a:t>ifficult question.</a:t>
            </a:r>
            <a:endParaRPr lang="en-US" sz="2000" dirty="0">
              <a:latin typeface="Tahoma"/>
              <a:cs typeface="Tahoma"/>
            </a:endParaRP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338138" algn="l"/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ahoma"/>
                <a:cs typeface="Tahoma"/>
              </a:rPr>
              <a:t>B.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something a person lives 	through.</a:t>
            </a:r>
            <a:endParaRPr lang="en-US" sz="2000" dirty="0">
              <a:solidFill>
                <a:srgbClr val="FF0000"/>
              </a:solidFill>
              <a:latin typeface="Tahoma"/>
              <a:cs typeface="Tahoma"/>
            </a:endParaRP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5B004B"/>
                </a:solidFill>
                <a:latin typeface="Tahoma"/>
                <a:cs typeface="Tahoma"/>
              </a:rPr>
              <a:t>C.</a:t>
            </a:r>
            <a:r>
              <a:rPr lang="en-US" sz="2000" dirty="0" smtClean="0">
                <a:solidFill>
                  <a:srgbClr val="5B004B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good reason.  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10" name="Picture 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5428332" y="0"/>
            <a:ext cx="1892808" cy="914400"/>
          </a:xfrm>
          <a:prstGeom prst="rect">
            <a:avLst/>
          </a:prstGeom>
        </p:spPr>
      </p:pic>
      <p:pic>
        <p:nvPicPr>
          <p:cNvPr id="17" name="Picture 16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7281924" y="0"/>
            <a:ext cx="1892808" cy="914400"/>
          </a:xfrm>
          <a:prstGeom prst="rect">
            <a:avLst/>
          </a:prstGeom>
        </p:spPr>
      </p:pic>
      <p:pic>
        <p:nvPicPr>
          <p:cNvPr id="20" name="Picture 19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739716" y="937"/>
            <a:ext cx="1892808" cy="914400"/>
          </a:xfrm>
          <a:prstGeom prst="rect">
            <a:avLst/>
          </a:prstGeom>
        </p:spPr>
      </p:pic>
      <p:pic>
        <p:nvPicPr>
          <p:cNvPr id="21" name="Picture 20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2051100" y="1874"/>
            <a:ext cx="1892808" cy="914400"/>
          </a:xfrm>
          <a:prstGeom prst="rect">
            <a:avLst/>
          </a:prstGeom>
        </p:spPr>
      </p:pic>
      <p:pic>
        <p:nvPicPr>
          <p:cNvPr id="22" name="Picture 21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362484" y="2811"/>
            <a:ext cx="1892808" cy="914400"/>
          </a:xfrm>
          <a:prstGeom prst="rect">
            <a:avLst/>
          </a:prstGeom>
        </p:spPr>
      </p:pic>
      <p:pic>
        <p:nvPicPr>
          <p:cNvPr id="23" name="Picture 22" descr="VB ch 01 title small.psd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r="-155" b="13636"/>
          <a:stretch/>
        </p:blipFill>
        <p:spPr>
          <a:xfrm>
            <a:off x="0" y="3748"/>
            <a:ext cx="1892808" cy="914400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468A6"/>
                </a:solidFill>
                <a:latin typeface="Calibri"/>
                <a:ea typeface="+mj-ea"/>
                <a:cs typeface="Calibri"/>
              </a:rPr>
              <a:t>Learning Eight New Words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468A6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43000" y="5396675"/>
            <a:ext cx="723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</a:bodyPr>
          <a:lstStyle/>
          <a:p>
            <a:pPr eaLnBrk="1" hangingPunct="1"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Having one’s car break down is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something a person lives through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. Working </a:t>
            </a:r>
            <a:r>
              <a:rPr lang="en-US" dirty="0" smtClean="0">
                <a:solidFill>
                  <a:srgbClr val="5B004B"/>
                </a:solidFill>
                <a:latin typeface="Tahoma"/>
                <a:cs typeface="Tahoma"/>
              </a:rPr>
              <a:t>at the day care center was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something 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wonderful that </a:t>
            </a:r>
            <a:r>
              <a:rPr lang="en-US" sz="1800" dirty="0" smtClean="0">
                <a:solidFill>
                  <a:srgbClr val="2468A6"/>
                </a:solidFill>
                <a:latin typeface="Tahoma"/>
                <a:cs typeface="Tahoma"/>
              </a:rPr>
              <a:t>the person lived through</a:t>
            </a:r>
            <a:r>
              <a:rPr lang="en-US" sz="1800" dirty="0" smtClean="0">
                <a:solidFill>
                  <a:srgbClr val="5B004B"/>
                </a:solidFill>
                <a:latin typeface="Tahoma"/>
                <a:cs typeface="Tahoma"/>
              </a:rPr>
              <a:t>. </a:t>
            </a:r>
            <a:endParaRPr lang="en-US" sz="1800" dirty="0">
              <a:solidFill>
                <a:srgbClr val="5B004B"/>
              </a:solidFill>
              <a:latin typeface="Tahoma"/>
              <a:cs typeface="Tahoma"/>
            </a:endParaRPr>
          </a:p>
        </p:txBody>
      </p:sp>
      <p:pic>
        <p:nvPicPr>
          <p:cNvPr id="25" name="experien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040" y="155448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390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WP2 ch 01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WP2 ch 01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AWP2 ch 01m.thmx</Template>
  <TotalTime>1057</TotalTime>
  <Words>1636</Words>
  <Application>Microsoft Macintosh PowerPoint</Application>
  <PresentationFormat>On-screen Show (4:3)</PresentationFormat>
  <Paragraphs>383</Paragraphs>
  <Slides>27</Slides>
  <Notes>27</Notes>
  <HiddenSlides>0</HiddenSlides>
  <MMClips>16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AWP2 ch 01m</vt:lpstr>
      <vt:lpstr>1_AWP2 ch 01m</vt:lpstr>
      <vt:lpstr>VOCABULARY BASICS</vt:lpstr>
      <vt:lpstr>VOCABULARY  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Blauvelt</dc:creator>
  <cp:lastModifiedBy>Bill Blauvelt</cp:lastModifiedBy>
  <cp:revision>110</cp:revision>
  <dcterms:created xsi:type="dcterms:W3CDTF">2011-09-02T22:30:37Z</dcterms:created>
  <dcterms:modified xsi:type="dcterms:W3CDTF">2011-10-17T14:42:39Z</dcterms:modified>
</cp:coreProperties>
</file>