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mp3" ContentType="audio/unknown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30"/>
  </p:notesMasterIdLst>
  <p:handoutMasterIdLst>
    <p:handoutMasterId r:id="rId31"/>
  </p:handoutMasterIdLst>
  <p:sldIdLst>
    <p:sldId id="293" r:id="rId3"/>
    <p:sldId id="294" r:id="rId4"/>
    <p:sldId id="295" r:id="rId5"/>
    <p:sldId id="292" r:id="rId6"/>
    <p:sldId id="296" r:id="rId7"/>
    <p:sldId id="258" r:id="rId8"/>
    <p:sldId id="297" r:id="rId9"/>
    <p:sldId id="260" r:id="rId10"/>
    <p:sldId id="298" r:id="rId11"/>
    <p:sldId id="261" r:id="rId12"/>
    <p:sldId id="299" r:id="rId13"/>
    <p:sldId id="262" r:id="rId14"/>
    <p:sldId id="300" r:id="rId15"/>
    <p:sldId id="263" r:id="rId16"/>
    <p:sldId id="301" r:id="rId17"/>
    <p:sldId id="264" r:id="rId18"/>
    <p:sldId id="302" r:id="rId19"/>
    <p:sldId id="265" r:id="rId20"/>
    <p:sldId id="303" r:id="rId21"/>
    <p:sldId id="268" r:id="rId22"/>
    <p:sldId id="304" r:id="rId23"/>
    <p:sldId id="286" r:id="rId24"/>
    <p:sldId id="305" r:id="rId25"/>
    <p:sldId id="288" r:id="rId26"/>
    <p:sldId id="306" r:id="rId27"/>
    <p:sldId id="289" r:id="rId28"/>
    <p:sldId id="30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4FF"/>
    <a:srgbClr val="ECFFF1"/>
    <a:srgbClr val="FEF5E1"/>
    <a:srgbClr val="2468A6"/>
    <a:srgbClr val="D1BDCB"/>
    <a:srgbClr val="5B004B"/>
    <a:srgbClr val="20A0AB"/>
    <a:srgbClr val="C0DAFD"/>
    <a:srgbClr val="135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01B26-A8A2-F84E-B574-B2E294A753DA}" type="datetimeFigureOut">
              <a:rPr lang="en-US" smtClean="0"/>
              <a:pPr/>
              <a:t>10/17/11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1BF5E-8935-2F4C-80E9-92773A2D20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66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22628-B6FF-9242-B400-8B100AD565E9}" type="datetimeFigureOut">
              <a:rPr lang="en-US" smtClean="0"/>
              <a:pPr/>
              <a:t>10/17/11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F304-6593-3645-BDF2-70DD73A6D7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5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DD2907B-11DA-154E-BABB-4FCBCF1D5A23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1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116 in textbook.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Answer: B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 next slide explains the answer.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290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116 in textbook.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290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116 in textbook.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Answer: B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 next slide explains the answer.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451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116 in textbook.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451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117 in textbook.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Answer: C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 next slide explains the answer.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292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117 in textbook.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292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117 in textbook.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Answer: B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 next slide explains the answer.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53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117 in textbook.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530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117 in textbook.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Answer: A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 next slide explains the answer.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897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117 in textbook.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89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235539-1FB0-2D4C-8FEE-70BB931768A3}" type="slidenum">
              <a:rPr lang="en-US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197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118 in textbook.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Answers: 1. defects; 2. cautious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 next slide explains the answers.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732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118 in textbook.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73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118 in textbook.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Answers: 3. advice;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4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necessary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 next slide explains the answers.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9463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118 in textbook.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9463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118 in textbook.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Answers: 5. provide;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impossible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 next slide explains the answers.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945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118 in textbook.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945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118 in textbook.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Answers: 7. defeated; 8. permits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 next slide explains the answers.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382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118 in textbook.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38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116 in textbook.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211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116 in textbook.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Answer: A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 next slide explains the answer.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31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116 in textbook.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31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116 in textbook.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Answer: C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 next slide explains the answer.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72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116 in textbook.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72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116 in textbook.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Answer: A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 next slide explains the answer.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5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116 in textbook.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5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950-ED4E-984B-AFAE-A47331BA5D73}" type="datetimeFigureOut">
              <a:rPr lang="en-US" smtClean="0"/>
              <a:pPr/>
              <a:t>10/17/11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FD9-FF22-514B-A7D8-5125E88140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950-ED4E-984B-AFAE-A47331BA5D73}" type="datetimeFigureOut">
              <a:rPr lang="en-US" smtClean="0"/>
              <a:pPr/>
              <a:t>10/17/11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FD9-FF22-514B-A7D8-5125E88140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950-ED4E-984B-AFAE-A47331BA5D73}" type="datetimeFigureOut">
              <a:rPr lang="en-US" smtClean="0"/>
              <a:pPr/>
              <a:t>10/17/11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FD9-FF22-514B-A7D8-5125E88140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950-ED4E-984B-AFAE-A47331BA5D7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10/17/11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FD9-FF22-514B-A7D8-5125E88140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8833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950-ED4E-984B-AFAE-A47331BA5D7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10/17/11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FD9-FF22-514B-A7D8-5125E88140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6889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950-ED4E-984B-AFAE-A47331BA5D7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10/17/11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FD9-FF22-514B-A7D8-5125E88140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8205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950-ED4E-984B-AFAE-A47331BA5D7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10/17/11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FD9-FF22-514B-A7D8-5125E88140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6626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950-ED4E-984B-AFAE-A47331BA5D7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10/17/11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FD9-FF22-514B-A7D8-5125E88140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7114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950-ED4E-984B-AFAE-A47331BA5D7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10/17/11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FD9-FF22-514B-A7D8-5125E88140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9513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950-ED4E-984B-AFAE-A47331BA5D7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10/17/11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FD9-FF22-514B-A7D8-5125E88140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0632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950-ED4E-984B-AFAE-A47331BA5D7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10/17/11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FD9-FF22-514B-A7D8-5125E88140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117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950-ED4E-984B-AFAE-A47331BA5D73}" type="datetimeFigureOut">
              <a:rPr lang="en-US" smtClean="0"/>
              <a:pPr/>
              <a:t>10/17/11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FD9-FF22-514B-A7D8-5125E88140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950-ED4E-984B-AFAE-A47331BA5D7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10/17/11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FD9-FF22-514B-A7D8-5125E88140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2197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950-ED4E-984B-AFAE-A47331BA5D7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10/17/11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FD9-FF22-514B-A7D8-5125E88140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9247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950-ED4E-984B-AFAE-A47331BA5D7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10/17/11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FD9-FF22-514B-A7D8-5125E88140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148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950-ED4E-984B-AFAE-A47331BA5D73}" type="datetimeFigureOut">
              <a:rPr lang="en-US" smtClean="0"/>
              <a:pPr/>
              <a:t>10/17/11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FD9-FF22-514B-A7D8-5125E88140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950-ED4E-984B-AFAE-A47331BA5D73}" type="datetimeFigureOut">
              <a:rPr lang="en-US" smtClean="0"/>
              <a:pPr/>
              <a:t>10/17/11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FD9-FF22-514B-A7D8-5125E88140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950-ED4E-984B-AFAE-A47331BA5D73}" type="datetimeFigureOut">
              <a:rPr lang="en-US" smtClean="0"/>
              <a:pPr/>
              <a:t>10/17/11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FD9-FF22-514B-A7D8-5125E88140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950-ED4E-984B-AFAE-A47331BA5D73}" type="datetimeFigureOut">
              <a:rPr lang="en-US" smtClean="0"/>
              <a:pPr/>
              <a:t>10/17/11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FD9-FF22-514B-A7D8-5125E88140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950-ED4E-984B-AFAE-A47331BA5D73}" type="datetimeFigureOut">
              <a:rPr lang="en-US" smtClean="0"/>
              <a:pPr/>
              <a:t>10/17/11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FD9-FF22-514B-A7D8-5125E88140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950-ED4E-984B-AFAE-A47331BA5D73}" type="datetimeFigureOut">
              <a:rPr lang="en-US" smtClean="0"/>
              <a:pPr/>
              <a:t>10/17/11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FD9-FF22-514B-A7D8-5125E88140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950-ED4E-984B-AFAE-A47331BA5D73}" type="datetimeFigureOut">
              <a:rPr lang="en-US" smtClean="0"/>
              <a:pPr/>
              <a:t>10/17/11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FD9-FF22-514B-A7D8-5125E88140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EF5E1">
                <a:alpha val="90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E5950-ED4E-984B-AFAE-A47331BA5D73}" type="datetimeFigureOut">
              <a:rPr lang="en-US" smtClean="0"/>
              <a:pPr/>
              <a:t>10/17/11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FD9-FF22-514B-A7D8-5125E88140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C0DAFD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E5950-ED4E-984B-AFAE-A47331BA5D7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10/17/11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FD9-FF22-514B-A7D8-5125E88140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846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9.jp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9.jp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10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10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6.xml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1" Type="http://schemas.microsoft.com/office/2007/relationships/media" Target="../media/media7.mp3"/><Relationship Id="rId2" Type="http://schemas.openxmlformats.org/officeDocument/2006/relationships/audio" Target="../media/media7.mp3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1" Type="http://schemas.microsoft.com/office/2007/relationships/media" Target="../media/media7.mp3"/><Relationship Id="rId2" Type="http://schemas.openxmlformats.org/officeDocument/2006/relationships/audio" Target="../media/media7.mp3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8.xml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11.jpg"/><Relationship Id="rId1" Type="http://schemas.microsoft.com/office/2007/relationships/media" Target="../media/media8.mp3"/><Relationship Id="rId2" Type="http://schemas.openxmlformats.org/officeDocument/2006/relationships/audio" Target="../media/media8.mp3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9.xml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11.jpg"/><Relationship Id="rId1" Type="http://schemas.microsoft.com/office/2007/relationships/media" Target="../media/media8.mp3"/><Relationship Id="rId2" Type="http://schemas.openxmlformats.org/officeDocument/2006/relationships/audio" Target="../media/media8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7.jp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7.jp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8.jp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8.jp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1BDCB"/>
            </a:gs>
            <a:gs pos="100000">
              <a:srgbClr val="FEF5E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0" y="326749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Calibri"/>
                <a:cs typeface="Tahoma" charset="0"/>
              </a:rPr>
              <a:t>Use the tab key, space bar, arrow keys, or page up/down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Calibri"/>
                <a:cs typeface="Tahoma" charset="0"/>
              </a:rPr>
              <a:t> to move through the slides.</a:t>
            </a:r>
          </a:p>
        </p:txBody>
      </p:sp>
      <p:pic>
        <p:nvPicPr>
          <p:cNvPr id="11" name="Picture 10" descr="VB ch 01 title small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1737360"/>
          </a:xfrm>
          <a:prstGeom prst="rect">
            <a:avLst/>
          </a:prstGeom>
        </p:spPr>
      </p:pic>
      <p:pic>
        <p:nvPicPr>
          <p:cNvPr id="12" name="Picture 11" descr="VB ch 01 title small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1737360"/>
          </a:xfrm>
          <a:prstGeom prst="rect">
            <a:avLst/>
          </a:prstGeom>
        </p:spPr>
      </p:pic>
      <p:pic>
        <p:nvPicPr>
          <p:cNvPr id="13" name="Picture 12" descr="VB ch 01 title small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1737360"/>
          </a:xfrm>
          <a:prstGeom prst="rect">
            <a:avLst/>
          </a:prstGeom>
        </p:spPr>
      </p:pic>
      <p:pic>
        <p:nvPicPr>
          <p:cNvPr id="14" name="Picture 13" descr="VB ch 01 title small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1737360"/>
          </a:xfrm>
          <a:prstGeom prst="rect">
            <a:avLst/>
          </a:prstGeom>
        </p:spPr>
      </p:pic>
      <p:pic>
        <p:nvPicPr>
          <p:cNvPr id="15" name="Picture 14" descr="VB ch 01 title small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1737360"/>
          </a:xfrm>
          <a:prstGeom prst="rect">
            <a:avLst/>
          </a:prstGeom>
        </p:spPr>
      </p:pic>
      <p:pic>
        <p:nvPicPr>
          <p:cNvPr id="16" name="Picture 15" descr="VB ch 01 title small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1737360"/>
          </a:xfrm>
          <a:prstGeom prst="rect">
            <a:avLst/>
          </a:prstGeom>
        </p:spPr>
      </p:pic>
      <p:sp>
        <p:nvSpPr>
          <p:cNvPr id="1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695" y="29862"/>
            <a:ext cx="7027385" cy="694944"/>
          </a:xfrm>
        </p:spPr>
        <p:txBody>
          <a:bodyPr tIns="0" anchor="t" anchorCtr="0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400" dirty="0" smtClean="0">
                <a:solidFill>
                  <a:srgbClr val="D1BDCB"/>
                </a:solidFill>
                <a:latin typeface="Times New Roman" charset="0"/>
              </a:rPr>
              <a:t>V</a:t>
            </a:r>
            <a:r>
              <a:rPr lang="en-US" sz="4800" dirty="0" smtClean="0">
                <a:solidFill>
                  <a:srgbClr val="D1BDCB"/>
                </a:solidFill>
                <a:latin typeface="Times New Roman" charset="0"/>
              </a:rPr>
              <a:t>OCABULARY </a:t>
            </a:r>
            <a:r>
              <a:rPr lang="en-US" sz="5400" dirty="0" smtClean="0">
                <a:solidFill>
                  <a:srgbClr val="D1BDCB"/>
                </a:solidFill>
                <a:latin typeface="Times New Roman" charset="0"/>
              </a:rPr>
              <a:t>B</a:t>
            </a:r>
            <a:r>
              <a:rPr lang="en-US" sz="4800" dirty="0" smtClean="0">
                <a:solidFill>
                  <a:srgbClr val="D1BDCB"/>
                </a:solidFill>
                <a:latin typeface="Times New Roman" charset="0"/>
              </a:rPr>
              <a:t>ASICS</a:t>
            </a:r>
            <a:endParaRPr lang="en-US" sz="4800" dirty="0">
              <a:solidFill>
                <a:srgbClr val="D1BDCB"/>
              </a:solidFill>
              <a:latin typeface="Times New Roman" charset="0"/>
            </a:endParaRPr>
          </a:p>
        </p:txBody>
      </p:sp>
      <p:pic>
        <p:nvPicPr>
          <p:cNvPr id="4" name="Picture 3" descr="VB2 book logo copy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45" y="710711"/>
            <a:ext cx="1069872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3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43000" y="9906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  <a:spcAft>
                <a:spcPct val="30000"/>
              </a:spcAft>
              <a:buClr>
                <a:schemeClr val="tx1"/>
              </a:buClr>
            </a:pPr>
            <a:r>
              <a:rPr lang="en-US" sz="1800" dirty="0">
                <a:latin typeface="Tahoma"/>
                <a:cs typeface="Tahoma"/>
              </a:rPr>
              <a:t>Choose the meaning closest to that of the </a:t>
            </a:r>
            <a:r>
              <a:rPr lang="en-US" sz="1800" b="1" dirty="0">
                <a:latin typeface="Tahoma"/>
                <a:cs typeface="Tahoma"/>
              </a:rPr>
              <a:t>boldfaced</a:t>
            </a:r>
            <a:r>
              <a:rPr lang="en-US" sz="1800" dirty="0">
                <a:latin typeface="Tahoma"/>
                <a:cs typeface="Tahoma"/>
              </a:rPr>
              <a:t> word. </a:t>
            </a:r>
            <a:endParaRPr lang="en-US" sz="1800" dirty="0">
              <a:solidFill>
                <a:schemeClr val="accent2"/>
              </a:solidFill>
              <a:latin typeface="Tahoma"/>
              <a:cs typeface="Tahoma"/>
            </a:endParaRPr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1143000" y="1443038"/>
            <a:ext cx="67818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5B004B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6019800" y="1479550"/>
            <a:ext cx="159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US" sz="2000" dirty="0">
                <a:latin typeface="Times" charset="0"/>
              </a:rPr>
              <a:t>–</a:t>
            </a:r>
            <a:r>
              <a:rPr lang="en-US" sz="2000" dirty="0" smtClean="0">
                <a:latin typeface="Times" charset="0"/>
              </a:rPr>
              <a:t> </a:t>
            </a:r>
            <a:r>
              <a:rPr lang="en-US" sz="2000" i="1" dirty="0" smtClean="0">
                <a:latin typeface="Times" charset="0"/>
              </a:rPr>
              <a:t>noun</a:t>
            </a:r>
            <a:endParaRPr lang="en-US" sz="2000" dirty="0">
              <a:latin typeface="Times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146175" y="1447800"/>
            <a:ext cx="258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>
              <a:tabLst>
                <a:tab pos="347663" algn="r"/>
                <a:tab pos="460375" algn="l"/>
              </a:tabLst>
            </a:pPr>
            <a:r>
              <a:rPr lang="en-US" sz="2400" b="1" dirty="0" smtClean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400" b="1" dirty="0" smtClean="0">
                <a:solidFill>
                  <a:srgbClr val="2468A6"/>
                </a:solidFill>
                <a:latin typeface="Tahoma"/>
                <a:cs typeface="Tahoma"/>
              </a:rPr>
              <a:t>4</a:t>
            </a:r>
            <a:r>
              <a:rPr lang="en-US" sz="2400" dirty="0">
                <a:latin typeface="Tahoma"/>
                <a:cs typeface="Tahoma"/>
              </a:rPr>
              <a:t>	</a:t>
            </a:r>
            <a:r>
              <a:rPr lang="en-US" sz="2400" b="1" dirty="0" smtClean="0">
                <a:solidFill>
                  <a:srgbClr val="5B004B"/>
                </a:solidFill>
                <a:latin typeface="Tahoma"/>
                <a:cs typeface="Tahoma"/>
              </a:rPr>
              <a:t>defect</a:t>
            </a:r>
            <a:endParaRPr lang="en-US" sz="24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5377" y="1459451"/>
            <a:ext cx="1209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(</a:t>
            </a:r>
            <a:r>
              <a:rPr lang="en-US" sz="2000" b="1" dirty="0" smtClean="0">
                <a:latin typeface="Times"/>
                <a:cs typeface="Times"/>
              </a:rPr>
              <a:t>dee</a:t>
            </a:r>
            <a:r>
              <a:rPr lang="en-US" sz="2000" dirty="0" smtClean="0">
                <a:latin typeface="Times"/>
                <a:cs typeface="Times"/>
              </a:rPr>
              <a:t>-fekt)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4648200" y="3656013"/>
            <a:ext cx="3733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 smtClean="0">
                <a:solidFill>
                  <a:srgbClr val="2468A6"/>
                </a:solidFill>
                <a:latin typeface="Tahoma"/>
                <a:cs typeface="Tahoma"/>
              </a:rPr>
              <a:t>Defect </a:t>
            </a:r>
            <a:r>
              <a:rPr lang="en-US" sz="2000" dirty="0" smtClean="0">
                <a:latin typeface="Tahoma"/>
                <a:cs typeface="Tahoma"/>
              </a:rPr>
              <a:t>means</a:t>
            </a:r>
            <a:endParaRPr lang="en-US" sz="2000" dirty="0">
              <a:latin typeface="Tahoma"/>
              <a:cs typeface="Tahoma"/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A.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cost.</a:t>
            </a:r>
            <a:r>
              <a:rPr lang="en-US" sz="2000" dirty="0">
                <a:latin typeface="Tahoma"/>
                <a:cs typeface="Tahoma"/>
              </a:rPr>
              <a:t>	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B.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problem.</a:t>
            </a:r>
            <a:r>
              <a:rPr lang="en-US" sz="2000" dirty="0">
                <a:latin typeface="Tahoma"/>
                <a:cs typeface="Tahoma"/>
              </a:rPr>
              <a:t>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C.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b</a:t>
            </a:r>
            <a:r>
              <a:rPr lang="en-US" sz="2000" dirty="0" smtClean="0">
                <a:latin typeface="Tahoma"/>
                <a:cs typeface="Tahoma"/>
              </a:rPr>
              <a:t>est part.  </a:t>
            </a:r>
            <a:endParaRPr lang="en-US" sz="2000" dirty="0">
              <a:latin typeface="Tahoma"/>
              <a:cs typeface="Tahoma"/>
            </a:endParaRPr>
          </a:p>
        </p:txBody>
      </p:sp>
      <p:pic>
        <p:nvPicPr>
          <p:cNvPr id="10" name="Picture 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19" name="Picture 18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20" name="Picture 1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21" name="Picture 20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22" name="Picture 21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23" name="Picture 22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Learning Eight New Words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1143000" y="2097420"/>
            <a:ext cx="626359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</a:rPr>
              <a:t>•</a:t>
            </a:r>
            <a:r>
              <a:rPr lang="en-US" sz="2000" dirty="0" smtClean="0"/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Martina returned her new jacket to the store because it had a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defect</a:t>
            </a:r>
            <a:r>
              <a:rPr lang="en-US" sz="2000" dirty="0" smtClean="0">
                <a:solidFill>
                  <a:srgbClr val="141413"/>
                </a:solidFill>
                <a:latin typeface="Times-Roman"/>
              </a:rPr>
              <a:t>—the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zipper would not close.</a:t>
            </a:r>
            <a:endParaRPr lang="en-US" sz="2000" dirty="0" smtClean="0">
              <a:solidFill>
                <a:srgbClr val="141413"/>
              </a:solidFill>
              <a:latin typeface="Times-Roman"/>
            </a:endParaRPr>
          </a:p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 smtClean="0">
                <a:solidFill>
                  <a:srgbClr val="5B004B"/>
                </a:solidFill>
              </a:rPr>
              <a:t>•</a:t>
            </a:r>
            <a:r>
              <a:rPr lang="en-US" sz="2000" dirty="0" smtClean="0">
                <a:latin typeface="Times" charset="0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My boss finds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defects</a:t>
            </a:r>
            <a:r>
              <a:rPr lang="en-US" sz="2000" dirty="0">
                <a:solidFill>
                  <a:srgbClr val="5B004B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in everyone else’s work, but he thinks his own work is perfect.</a:t>
            </a:r>
            <a:endParaRPr lang="en-US" sz="2000" dirty="0">
              <a:solidFill>
                <a:srgbClr val="141413"/>
              </a:solidFill>
              <a:latin typeface="Times"/>
              <a:cs typeface="Times"/>
            </a:endParaRPr>
          </a:p>
        </p:txBody>
      </p:sp>
      <p:pic>
        <p:nvPicPr>
          <p:cNvPr id="2" name="defec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35040" y="1548804"/>
            <a:ext cx="274320" cy="274320"/>
          </a:xfrm>
          <a:prstGeom prst="rect">
            <a:avLst/>
          </a:prstGeom>
        </p:spPr>
      </p:pic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39078" y="6373203"/>
            <a:ext cx="4341966" cy="23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ts val="1720"/>
              </a:lnSpc>
            </a:pPr>
            <a:r>
              <a:rPr lang="en-US" sz="2000" dirty="0" smtClean="0">
                <a:latin typeface="Times" pitchFamily="17" charset="0"/>
              </a:rPr>
              <a:t>A tire with a </a:t>
            </a:r>
            <a:r>
              <a:rPr lang="en-US" sz="2000" b="1" dirty="0" smtClean="0">
                <a:solidFill>
                  <a:srgbClr val="2468A6"/>
                </a:solidFill>
                <a:latin typeface="Times" pitchFamily="17" charset="0"/>
              </a:rPr>
              <a:t>defect</a:t>
            </a:r>
            <a:endParaRPr lang="en-US" sz="2000" b="1" dirty="0" smtClean="0">
              <a:solidFill>
                <a:srgbClr val="1350B2"/>
              </a:solidFill>
              <a:latin typeface="Times" pitchFamily="17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5400000">
            <a:off x="-1389665" y="5225867"/>
            <a:ext cx="3039363" cy="230831"/>
          </a:xfrm>
          <a:prstGeom prst="rect">
            <a:avLst/>
          </a:prstGeom>
          <a:noFill/>
        </p:spPr>
        <p:txBody>
          <a:bodyPr wrap="square" rtlCol="0">
            <a:spAutoFit/>
            <a:flatTx/>
          </a:bodyPr>
          <a:lstStyle/>
          <a:p>
            <a:pPr algn="r"/>
            <a:r>
              <a:rPr lang="en-US" sz="900" dirty="0" smtClean="0">
                <a:latin typeface="Times"/>
                <a:cs typeface="Times"/>
              </a:rPr>
              <a:t>Photo: </a:t>
            </a:r>
            <a:r>
              <a:rPr lang="en-US" sz="900" dirty="0">
                <a:latin typeface="Times"/>
                <a:cs typeface="Times"/>
              </a:rPr>
              <a:t>Kurt Nordstrom</a:t>
            </a:r>
            <a:endParaRPr lang="fi-FI" sz="900" dirty="0">
              <a:latin typeface="Times"/>
              <a:cs typeface="Times"/>
            </a:endParaRPr>
          </a:p>
        </p:txBody>
      </p:sp>
      <p:pic>
        <p:nvPicPr>
          <p:cNvPr id="4" name="Picture 3" descr="defect 3 Kurt Nordstrom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36032"/>
            <a:ext cx="3656277" cy="2743200"/>
          </a:xfrm>
          <a:prstGeom prst="rect">
            <a:avLst/>
          </a:prstGeom>
          <a:ln>
            <a:solidFill>
              <a:srgbClr val="2468A6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43000" y="9906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  <a:spcAft>
                <a:spcPct val="30000"/>
              </a:spcAft>
              <a:buClr>
                <a:schemeClr val="tx1"/>
              </a:buClr>
            </a:pPr>
            <a:r>
              <a:rPr lang="en-US" sz="1800" dirty="0">
                <a:latin typeface="Tahoma"/>
                <a:cs typeface="Tahoma"/>
              </a:rPr>
              <a:t>Choose the meaning closest to that of the </a:t>
            </a:r>
            <a:r>
              <a:rPr lang="en-US" sz="1800" b="1" dirty="0">
                <a:latin typeface="Tahoma"/>
                <a:cs typeface="Tahoma"/>
              </a:rPr>
              <a:t>boldfaced</a:t>
            </a:r>
            <a:r>
              <a:rPr lang="en-US" sz="1800" dirty="0">
                <a:latin typeface="Tahoma"/>
                <a:cs typeface="Tahoma"/>
              </a:rPr>
              <a:t> word. </a:t>
            </a:r>
            <a:endParaRPr lang="en-US" sz="1800" dirty="0">
              <a:solidFill>
                <a:schemeClr val="accent2"/>
              </a:solidFill>
              <a:latin typeface="Tahoma"/>
              <a:cs typeface="Tahoma"/>
            </a:endParaRPr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1143000" y="1443038"/>
            <a:ext cx="67818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5B004B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6019800" y="1479550"/>
            <a:ext cx="159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US" sz="2000" dirty="0">
                <a:latin typeface="Times" charset="0"/>
              </a:rPr>
              <a:t>–</a:t>
            </a:r>
            <a:r>
              <a:rPr lang="en-US" sz="2000" dirty="0" smtClean="0">
                <a:latin typeface="Times" charset="0"/>
              </a:rPr>
              <a:t> </a:t>
            </a:r>
            <a:r>
              <a:rPr lang="en-US" sz="2000" i="1" dirty="0" smtClean="0">
                <a:latin typeface="Times" charset="0"/>
              </a:rPr>
              <a:t>noun</a:t>
            </a:r>
            <a:endParaRPr lang="en-US" sz="2000" dirty="0">
              <a:latin typeface="Times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146175" y="1447800"/>
            <a:ext cx="258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>
              <a:tabLst>
                <a:tab pos="347663" algn="r"/>
                <a:tab pos="460375" algn="l"/>
              </a:tabLst>
            </a:pPr>
            <a:r>
              <a:rPr lang="en-US" sz="2400" b="1" dirty="0" smtClean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400" b="1" dirty="0" smtClean="0">
                <a:solidFill>
                  <a:srgbClr val="2468A6"/>
                </a:solidFill>
                <a:latin typeface="Tahoma"/>
                <a:cs typeface="Tahoma"/>
              </a:rPr>
              <a:t>4</a:t>
            </a:r>
            <a:r>
              <a:rPr lang="en-US" sz="2400" dirty="0">
                <a:latin typeface="Tahoma"/>
                <a:cs typeface="Tahoma"/>
              </a:rPr>
              <a:t>	</a:t>
            </a:r>
            <a:r>
              <a:rPr lang="en-US" sz="2400" b="1" dirty="0" smtClean="0">
                <a:solidFill>
                  <a:srgbClr val="5B004B"/>
                </a:solidFill>
                <a:latin typeface="Tahoma"/>
                <a:cs typeface="Tahoma"/>
              </a:rPr>
              <a:t>defect</a:t>
            </a:r>
            <a:endParaRPr lang="en-US" sz="24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5377" y="1459451"/>
            <a:ext cx="1209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(</a:t>
            </a:r>
            <a:r>
              <a:rPr lang="en-US" sz="2000" b="1" dirty="0" smtClean="0">
                <a:latin typeface="Times"/>
                <a:cs typeface="Times"/>
              </a:rPr>
              <a:t>dee</a:t>
            </a:r>
            <a:r>
              <a:rPr lang="en-US" sz="2000" dirty="0" smtClean="0">
                <a:latin typeface="Times"/>
                <a:cs typeface="Times"/>
              </a:rPr>
              <a:t>-fekt)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4648200" y="3656013"/>
            <a:ext cx="3733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 smtClean="0">
                <a:solidFill>
                  <a:srgbClr val="2468A6"/>
                </a:solidFill>
                <a:latin typeface="Tahoma"/>
                <a:cs typeface="Tahoma"/>
              </a:rPr>
              <a:t>Defect </a:t>
            </a:r>
            <a:r>
              <a:rPr lang="en-US" sz="2000" dirty="0" smtClean="0">
                <a:latin typeface="Tahoma"/>
                <a:cs typeface="Tahoma"/>
              </a:rPr>
              <a:t>means</a:t>
            </a:r>
            <a:endParaRPr lang="en-US" sz="2000" dirty="0">
              <a:latin typeface="Tahoma"/>
              <a:cs typeface="Tahoma"/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A.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cost.</a:t>
            </a:r>
            <a:r>
              <a:rPr lang="en-US" sz="2000" dirty="0">
                <a:latin typeface="Tahoma"/>
                <a:cs typeface="Tahoma"/>
              </a:rPr>
              <a:t>	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Tahoma"/>
                <a:cs typeface="Tahoma"/>
              </a:rPr>
              <a:t>B.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 problem.</a:t>
            </a:r>
            <a:r>
              <a:rPr lang="en-US" sz="2000" dirty="0">
                <a:latin typeface="Tahoma"/>
                <a:cs typeface="Tahoma"/>
              </a:rPr>
              <a:t>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C.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b</a:t>
            </a:r>
            <a:r>
              <a:rPr lang="en-US" sz="2000" dirty="0" smtClean="0">
                <a:latin typeface="Tahoma"/>
                <a:cs typeface="Tahoma"/>
              </a:rPr>
              <a:t>est part.  </a:t>
            </a:r>
            <a:endParaRPr lang="en-US" sz="2000" dirty="0">
              <a:latin typeface="Tahoma"/>
              <a:cs typeface="Tahoma"/>
            </a:endParaRPr>
          </a:p>
        </p:txBody>
      </p:sp>
      <p:pic>
        <p:nvPicPr>
          <p:cNvPr id="10" name="Picture 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19" name="Picture 18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20" name="Picture 1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21" name="Picture 20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22" name="Picture 21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23" name="Picture 22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Learning Eight New Words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1143000" y="2097420"/>
            <a:ext cx="628733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</a:rPr>
              <a:t>•</a:t>
            </a:r>
            <a:r>
              <a:rPr lang="en-US" sz="2000" dirty="0" smtClean="0"/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Martina returned her new jacket to the store because it had a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defect</a:t>
            </a:r>
            <a:r>
              <a:rPr lang="en-US" sz="2000" dirty="0" smtClean="0">
                <a:solidFill>
                  <a:srgbClr val="141413"/>
                </a:solidFill>
                <a:latin typeface="Times-Roman"/>
              </a:rPr>
              <a:t>—the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zipper would not close.</a:t>
            </a:r>
            <a:endParaRPr lang="en-US" sz="2000" dirty="0" smtClean="0">
              <a:solidFill>
                <a:srgbClr val="141413"/>
              </a:solidFill>
              <a:latin typeface="Times-Roman"/>
            </a:endParaRPr>
          </a:p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 smtClean="0">
                <a:solidFill>
                  <a:srgbClr val="5B004B"/>
                </a:solidFill>
              </a:rPr>
              <a:t>•</a:t>
            </a:r>
            <a:r>
              <a:rPr lang="en-US" sz="2000" dirty="0" smtClean="0">
                <a:latin typeface="Times" charset="0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My boss finds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defects</a:t>
            </a:r>
            <a:r>
              <a:rPr lang="en-US" sz="2000" dirty="0">
                <a:solidFill>
                  <a:srgbClr val="5B004B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in everyone else’s work, but he thinks his own work is perfect.</a:t>
            </a:r>
            <a:endParaRPr lang="en-US" sz="2000" dirty="0">
              <a:solidFill>
                <a:srgbClr val="141413"/>
              </a:solidFill>
              <a:latin typeface="Times"/>
              <a:cs typeface="Time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648199" y="5164190"/>
            <a:ext cx="358140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prstTxWarp prst="textNoShape">
              <a:avLst/>
            </a:prstTxWarp>
          </a:bodyPr>
          <a:lstStyle/>
          <a:p>
            <a:pPr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A </a:t>
            </a:r>
            <a:r>
              <a:rPr lang="en-US" dirty="0" smtClean="0">
                <a:solidFill>
                  <a:srgbClr val="5B004B"/>
                </a:solidFill>
                <a:latin typeface="Tahoma"/>
                <a:cs typeface="Tahoma"/>
              </a:rPr>
              <a:t>zipper that will not close is a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problem</a:t>
            </a:r>
            <a:r>
              <a:rPr lang="en-US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 The word </a:t>
            </a:r>
            <a:r>
              <a:rPr lang="en-US" sz="1800" i="1" dirty="0" smtClean="0">
                <a:solidFill>
                  <a:srgbClr val="5B004B"/>
                </a:solidFill>
                <a:latin typeface="Tahoma"/>
                <a:cs typeface="Tahoma"/>
              </a:rPr>
              <a:t>perfect</a:t>
            </a: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 tells you that the word </a:t>
            </a:r>
            <a:r>
              <a:rPr lang="en-US" sz="1800" i="1" dirty="0" smtClean="0">
                <a:solidFill>
                  <a:srgbClr val="2468A6"/>
                </a:solidFill>
                <a:latin typeface="Tahoma"/>
                <a:cs typeface="Tahoma"/>
              </a:rPr>
              <a:t>defect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 </a:t>
            </a:r>
            <a:r>
              <a:rPr lang="en-US" dirty="0" smtClean="0">
                <a:solidFill>
                  <a:srgbClr val="5B004B"/>
                </a:solidFill>
                <a:latin typeface="Tahoma"/>
                <a:cs typeface="Tahoma"/>
              </a:rPr>
              <a:t>means the opposite—“</a:t>
            </a:r>
            <a:r>
              <a:rPr lang="en-US" dirty="0" smtClean="0">
                <a:solidFill>
                  <a:srgbClr val="2468A6"/>
                </a:solidFill>
                <a:latin typeface="Tahoma"/>
                <a:cs typeface="Tahoma"/>
              </a:rPr>
              <a:t>problem</a:t>
            </a:r>
            <a:r>
              <a:rPr lang="en-US" dirty="0" smtClean="0">
                <a:solidFill>
                  <a:srgbClr val="5B004B"/>
                </a:solidFill>
                <a:latin typeface="Tahoma"/>
                <a:cs typeface="Tahoma"/>
              </a:rPr>
              <a:t>” or “</a:t>
            </a:r>
            <a:r>
              <a:rPr lang="en-US" dirty="0" smtClean="0">
                <a:solidFill>
                  <a:srgbClr val="2468A6"/>
                </a:solidFill>
                <a:latin typeface="Tahoma"/>
                <a:cs typeface="Tahoma"/>
              </a:rPr>
              <a:t>fault</a:t>
            </a:r>
            <a:r>
              <a:rPr lang="en-US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dirty="0">
                <a:solidFill>
                  <a:srgbClr val="5B004B"/>
                </a:solidFill>
                <a:latin typeface="Tahoma"/>
                <a:cs typeface="Tahoma"/>
              </a:rPr>
              <a:t>” </a:t>
            </a:r>
            <a:r>
              <a:rPr lang="en-US" dirty="0" smtClean="0">
                <a:solidFill>
                  <a:srgbClr val="2468A6"/>
                </a:solidFill>
                <a:latin typeface="Tahoma"/>
                <a:cs typeface="Tahoma"/>
              </a:rPr>
              <a:t> </a:t>
            </a: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endParaRPr lang="en-US" sz="18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pic>
        <p:nvPicPr>
          <p:cNvPr id="25" name="defec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35040" y="1548804"/>
            <a:ext cx="274320" cy="274320"/>
          </a:xfrm>
          <a:prstGeom prst="rect">
            <a:avLst/>
          </a:prstGeom>
        </p:spPr>
      </p:pic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39078" y="6373203"/>
            <a:ext cx="4341966" cy="23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ts val="1720"/>
              </a:lnSpc>
            </a:pPr>
            <a:r>
              <a:rPr lang="en-US" sz="2000" dirty="0" smtClean="0">
                <a:latin typeface="Times" pitchFamily="17" charset="0"/>
              </a:rPr>
              <a:t>A tire with a </a:t>
            </a:r>
            <a:r>
              <a:rPr lang="en-US" sz="2000" b="1" dirty="0" smtClean="0">
                <a:solidFill>
                  <a:srgbClr val="2468A6"/>
                </a:solidFill>
                <a:latin typeface="Times" pitchFamily="17" charset="0"/>
              </a:rPr>
              <a:t>defect</a:t>
            </a:r>
            <a:endParaRPr lang="en-US" sz="2000" b="1" dirty="0" smtClean="0">
              <a:solidFill>
                <a:srgbClr val="1350B2"/>
              </a:solidFill>
              <a:latin typeface="Times" pitchFamily="17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5400000">
            <a:off x="-1389665" y="5225867"/>
            <a:ext cx="3039363" cy="230831"/>
          </a:xfrm>
          <a:prstGeom prst="rect">
            <a:avLst/>
          </a:prstGeom>
          <a:noFill/>
        </p:spPr>
        <p:txBody>
          <a:bodyPr wrap="square" rtlCol="0">
            <a:spAutoFit/>
            <a:flatTx/>
          </a:bodyPr>
          <a:lstStyle/>
          <a:p>
            <a:pPr algn="r"/>
            <a:r>
              <a:rPr lang="en-US" sz="900" dirty="0" smtClean="0">
                <a:latin typeface="Times"/>
                <a:cs typeface="Times"/>
              </a:rPr>
              <a:t>Photo: </a:t>
            </a:r>
            <a:r>
              <a:rPr lang="en-US" sz="900" dirty="0">
                <a:latin typeface="Times"/>
                <a:cs typeface="Times"/>
              </a:rPr>
              <a:t>Kurt Nordstrom</a:t>
            </a:r>
            <a:endParaRPr lang="fi-FI" sz="900" dirty="0">
              <a:latin typeface="Times"/>
              <a:cs typeface="Times"/>
            </a:endParaRPr>
          </a:p>
        </p:txBody>
      </p:sp>
      <p:pic>
        <p:nvPicPr>
          <p:cNvPr id="32" name="Picture 31" descr="defect 3 Kurt Nordstrom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36032"/>
            <a:ext cx="3656277" cy="2743200"/>
          </a:xfrm>
          <a:prstGeom prst="rect">
            <a:avLst/>
          </a:prstGeom>
          <a:ln>
            <a:solidFill>
              <a:srgbClr val="2468A6"/>
            </a:solidFill>
          </a:ln>
        </p:spPr>
      </p:pic>
    </p:spTree>
    <p:extLst>
      <p:ext uri="{BB962C8B-B14F-4D97-AF65-F5344CB8AC3E}">
        <p14:creationId xmlns:p14="http://schemas.microsoft.com/office/powerpoint/2010/main" val="23896585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43000" y="9906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  <a:spcAft>
                <a:spcPct val="30000"/>
              </a:spcAft>
              <a:buClr>
                <a:schemeClr val="tx1"/>
              </a:buClr>
            </a:pPr>
            <a:r>
              <a:rPr lang="en-US" sz="1800" dirty="0">
                <a:latin typeface="Tahoma"/>
                <a:cs typeface="Tahoma"/>
              </a:rPr>
              <a:t>Choose the meaning closest to that of the </a:t>
            </a:r>
            <a:r>
              <a:rPr lang="en-US" sz="1800" b="1" dirty="0">
                <a:latin typeface="Tahoma"/>
                <a:cs typeface="Tahoma"/>
              </a:rPr>
              <a:t>boldfaced</a:t>
            </a:r>
            <a:r>
              <a:rPr lang="en-US" sz="1800" dirty="0">
                <a:latin typeface="Tahoma"/>
                <a:cs typeface="Tahoma"/>
              </a:rPr>
              <a:t> word. </a:t>
            </a:r>
            <a:endParaRPr lang="en-US" sz="1800" dirty="0">
              <a:solidFill>
                <a:schemeClr val="accent2"/>
              </a:solidFill>
              <a:latin typeface="Tahoma"/>
              <a:cs typeface="Tahoma"/>
            </a:endParaRPr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1143000" y="1443038"/>
            <a:ext cx="67818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5B004B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6019800" y="1479550"/>
            <a:ext cx="159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US" sz="2000" dirty="0">
                <a:latin typeface="Times" charset="0"/>
              </a:rPr>
              <a:t>–</a:t>
            </a:r>
            <a:r>
              <a:rPr lang="en-US" sz="2000" dirty="0" smtClean="0">
                <a:latin typeface="Times" charset="0"/>
              </a:rPr>
              <a:t> </a:t>
            </a:r>
            <a:r>
              <a:rPr lang="en-US" sz="2000" i="1" dirty="0" smtClean="0">
                <a:latin typeface="Times" charset="0"/>
              </a:rPr>
              <a:t>adjective</a:t>
            </a:r>
            <a:endParaRPr lang="en-US" sz="2000" dirty="0">
              <a:latin typeface="Times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146175" y="1447800"/>
            <a:ext cx="258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>
              <a:tabLst>
                <a:tab pos="347663" algn="r"/>
                <a:tab pos="460375" algn="l"/>
              </a:tabLst>
            </a:pPr>
            <a:r>
              <a:rPr lang="en-US" sz="2400" b="1" dirty="0" smtClean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400" b="1" dirty="0">
                <a:solidFill>
                  <a:srgbClr val="2468A6"/>
                </a:solidFill>
                <a:latin typeface="Tahoma"/>
                <a:cs typeface="Tahoma"/>
              </a:rPr>
              <a:t>5</a:t>
            </a:r>
            <a:r>
              <a:rPr lang="en-US" sz="2400" dirty="0">
                <a:latin typeface="Tahoma"/>
                <a:cs typeface="Tahoma"/>
              </a:rPr>
              <a:t>	</a:t>
            </a:r>
            <a:r>
              <a:rPr lang="en-US" sz="2400" b="1" dirty="0" smtClean="0">
                <a:solidFill>
                  <a:srgbClr val="5B004B"/>
                </a:solidFill>
                <a:latin typeface="Tahoma"/>
                <a:cs typeface="Tahoma"/>
              </a:rPr>
              <a:t>impossible</a:t>
            </a:r>
            <a:endParaRPr lang="en-US" sz="24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5377" y="1459451"/>
            <a:ext cx="2065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(im-</a:t>
            </a:r>
            <a:r>
              <a:rPr lang="en-US" sz="2000" b="1" dirty="0" smtClean="0">
                <a:latin typeface="Times"/>
                <a:cs typeface="Times"/>
              </a:rPr>
              <a:t>poss</a:t>
            </a:r>
            <a:r>
              <a:rPr lang="en-US" sz="2000" dirty="0" smtClean="0">
                <a:latin typeface="Times"/>
                <a:cs typeface="Times"/>
              </a:rPr>
              <a:t>-uh-buhl)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4648200" y="3656013"/>
            <a:ext cx="3733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 smtClean="0">
                <a:solidFill>
                  <a:srgbClr val="2468A6"/>
                </a:solidFill>
                <a:latin typeface="Tahoma"/>
                <a:cs typeface="Tahoma"/>
              </a:rPr>
              <a:t>Impossible </a:t>
            </a:r>
            <a:r>
              <a:rPr lang="en-US" sz="2000" dirty="0" smtClean="0">
                <a:latin typeface="Tahoma"/>
                <a:cs typeface="Tahoma"/>
              </a:rPr>
              <a:t>means</a:t>
            </a:r>
            <a:endParaRPr lang="en-US" sz="2000" dirty="0">
              <a:latin typeface="Tahoma"/>
              <a:cs typeface="Tahoma"/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A.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usual.</a:t>
            </a:r>
            <a:r>
              <a:rPr lang="en-US" sz="2000" dirty="0">
                <a:latin typeface="Tahoma"/>
                <a:cs typeface="Tahoma"/>
              </a:rPr>
              <a:t>	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B.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n</a:t>
            </a:r>
            <a:r>
              <a:rPr lang="en-US" sz="2000" dirty="0" smtClean="0">
                <a:latin typeface="Tahoma"/>
                <a:cs typeface="Tahoma"/>
              </a:rPr>
              <a:t>ot able to happen.</a:t>
            </a:r>
            <a:r>
              <a:rPr lang="en-US" sz="2000" dirty="0">
                <a:latin typeface="Tahoma"/>
                <a:cs typeface="Tahoma"/>
              </a:rPr>
              <a:t>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C.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safe.  </a:t>
            </a:r>
            <a:endParaRPr lang="en-US" sz="2000" dirty="0">
              <a:latin typeface="Tahoma"/>
              <a:cs typeface="Tahoma"/>
            </a:endParaRPr>
          </a:p>
        </p:txBody>
      </p:sp>
      <p:pic>
        <p:nvPicPr>
          <p:cNvPr id="10" name="Picture 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19" name="Picture 18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20" name="Picture 1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21" name="Picture 20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22" name="Picture 21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23" name="Picture 22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Learning Eight New Words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1143000" y="2097420"/>
            <a:ext cx="603807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</a:rPr>
              <a:t>•</a:t>
            </a:r>
            <a:r>
              <a:rPr lang="en-US" sz="2000" dirty="0" smtClean="0"/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Mira has to work on Saturday, so it is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impossible</a:t>
            </a:r>
            <a:r>
              <a:rPr lang="en-US" sz="2000" dirty="0">
                <a:solidFill>
                  <a:srgbClr val="5B004B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for her to go on </a:t>
            </a:r>
            <a:r>
              <a:rPr lang="en-US" sz="2000" dirty="0" smtClean="0">
                <a:solidFill>
                  <a:srgbClr val="141413"/>
                </a:solidFill>
                <a:latin typeface="Times-Roman"/>
              </a:rPr>
              <a:t>the camping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trip this weekend.</a:t>
            </a:r>
            <a:endParaRPr lang="en-US" sz="2000" dirty="0" smtClean="0">
              <a:solidFill>
                <a:srgbClr val="141413"/>
              </a:solidFill>
              <a:latin typeface="Times-Roman"/>
            </a:endParaRPr>
          </a:p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 smtClean="0">
                <a:solidFill>
                  <a:srgbClr val="5B004B"/>
                </a:solidFill>
              </a:rPr>
              <a:t>•</a:t>
            </a:r>
            <a:r>
              <a:rPr lang="en-US" sz="2000" dirty="0" smtClean="0">
                <a:latin typeface="Times" charset="0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Until the 1960s, many people thought it would be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impossible</a:t>
            </a:r>
            <a:r>
              <a:rPr lang="en-US" sz="2000" dirty="0">
                <a:solidFill>
                  <a:srgbClr val="5B004B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to travel to the moon.</a:t>
            </a:r>
            <a:endParaRPr lang="en-US" sz="2000" dirty="0">
              <a:solidFill>
                <a:srgbClr val="141413"/>
              </a:solidFill>
              <a:latin typeface="Times"/>
              <a:cs typeface="Times"/>
            </a:endParaRPr>
          </a:p>
        </p:txBody>
      </p:sp>
      <p:pic>
        <p:nvPicPr>
          <p:cNvPr id="2" name="impossibl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35040" y="1548804"/>
            <a:ext cx="274320" cy="274320"/>
          </a:xfrm>
          <a:prstGeom prst="rect">
            <a:avLst/>
          </a:prstGeom>
        </p:spPr>
      </p:pic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10060" y="6526057"/>
            <a:ext cx="3839582" cy="23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ts val="1720"/>
              </a:lnSpc>
            </a:pPr>
            <a:r>
              <a:rPr lang="en-US" sz="2000" dirty="0" smtClean="0">
                <a:latin typeface="Times" pitchFamily="17" charset="0"/>
              </a:rPr>
              <a:t>An </a:t>
            </a:r>
            <a:r>
              <a:rPr lang="en-US" sz="2000" b="1" dirty="0" smtClean="0">
                <a:solidFill>
                  <a:srgbClr val="2468A6"/>
                </a:solidFill>
                <a:latin typeface="Times" pitchFamily="17" charset="0"/>
              </a:rPr>
              <a:t>impossible </a:t>
            </a:r>
            <a:r>
              <a:rPr lang="en-US" sz="2000" dirty="0" smtClean="0">
                <a:latin typeface="Times" pitchFamily="17" charset="0"/>
              </a:rPr>
              <a:t>object</a:t>
            </a:r>
            <a:endParaRPr lang="en-US" sz="2000" b="1" dirty="0" smtClean="0">
              <a:solidFill>
                <a:srgbClr val="1350B2"/>
              </a:solidFill>
              <a:latin typeface="Times" pitchFamily="17" charset="0"/>
            </a:endParaRPr>
          </a:p>
        </p:txBody>
      </p:sp>
      <p:pic>
        <p:nvPicPr>
          <p:cNvPr id="3" name="Picture 2" descr="impossible 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31" y="3539233"/>
            <a:ext cx="2291371" cy="2926080"/>
          </a:xfrm>
          <a:prstGeom prst="rect">
            <a:avLst/>
          </a:prstGeom>
          <a:ln>
            <a:solidFill>
              <a:srgbClr val="2468A6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43000" y="9906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  <a:spcAft>
                <a:spcPct val="30000"/>
              </a:spcAft>
              <a:buClr>
                <a:schemeClr val="tx1"/>
              </a:buClr>
            </a:pPr>
            <a:r>
              <a:rPr lang="en-US" sz="1800" dirty="0">
                <a:latin typeface="Tahoma"/>
                <a:cs typeface="Tahoma"/>
              </a:rPr>
              <a:t>Choose the meaning closest to that of the </a:t>
            </a:r>
            <a:r>
              <a:rPr lang="en-US" sz="1800" b="1" dirty="0">
                <a:latin typeface="Tahoma"/>
                <a:cs typeface="Tahoma"/>
              </a:rPr>
              <a:t>boldfaced</a:t>
            </a:r>
            <a:r>
              <a:rPr lang="en-US" sz="1800" dirty="0">
                <a:latin typeface="Tahoma"/>
                <a:cs typeface="Tahoma"/>
              </a:rPr>
              <a:t> word. </a:t>
            </a:r>
            <a:endParaRPr lang="en-US" sz="1800" dirty="0">
              <a:solidFill>
                <a:schemeClr val="accent2"/>
              </a:solidFill>
              <a:latin typeface="Tahoma"/>
              <a:cs typeface="Tahoma"/>
            </a:endParaRPr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1143000" y="1443038"/>
            <a:ext cx="67818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5B004B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6019800" y="1479550"/>
            <a:ext cx="159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US" sz="2000" dirty="0">
                <a:latin typeface="Times" charset="0"/>
              </a:rPr>
              <a:t>–</a:t>
            </a:r>
            <a:r>
              <a:rPr lang="en-US" sz="2000" dirty="0" smtClean="0">
                <a:latin typeface="Times" charset="0"/>
              </a:rPr>
              <a:t> </a:t>
            </a:r>
            <a:r>
              <a:rPr lang="en-US" sz="2000" i="1" dirty="0" smtClean="0">
                <a:latin typeface="Times" charset="0"/>
              </a:rPr>
              <a:t>adjective</a:t>
            </a:r>
            <a:endParaRPr lang="en-US" sz="2000" dirty="0">
              <a:latin typeface="Times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146175" y="1447800"/>
            <a:ext cx="258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>
              <a:tabLst>
                <a:tab pos="347663" algn="r"/>
                <a:tab pos="460375" algn="l"/>
              </a:tabLst>
            </a:pPr>
            <a:r>
              <a:rPr lang="en-US" sz="2400" b="1" dirty="0" smtClean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400" b="1" dirty="0">
                <a:solidFill>
                  <a:srgbClr val="2468A6"/>
                </a:solidFill>
                <a:latin typeface="Tahoma"/>
                <a:cs typeface="Tahoma"/>
              </a:rPr>
              <a:t>5</a:t>
            </a:r>
            <a:r>
              <a:rPr lang="en-US" sz="2400" dirty="0">
                <a:latin typeface="Tahoma"/>
                <a:cs typeface="Tahoma"/>
              </a:rPr>
              <a:t>	</a:t>
            </a:r>
            <a:r>
              <a:rPr lang="en-US" sz="2400" b="1" dirty="0" smtClean="0">
                <a:solidFill>
                  <a:srgbClr val="5B004B"/>
                </a:solidFill>
                <a:latin typeface="Tahoma"/>
                <a:cs typeface="Tahoma"/>
              </a:rPr>
              <a:t>impossible</a:t>
            </a:r>
            <a:endParaRPr lang="en-US" sz="24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5377" y="1459451"/>
            <a:ext cx="2065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(im-</a:t>
            </a:r>
            <a:r>
              <a:rPr lang="en-US" sz="2000" b="1" dirty="0" smtClean="0">
                <a:latin typeface="Times"/>
                <a:cs typeface="Times"/>
              </a:rPr>
              <a:t>poss</a:t>
            </a:r>
            <a:r>
              <a:rPr lang="en-US" sz="2000" dirty="0" smtClean="0">
                <a:latin typeface="Times"/>
                <a:cs typeface="Times"/>
              </a:rPr>
              <a:t>-uh-buhl)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4648200" y="3656013"/>
            <a:ext cx="3733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 smtClean="0">
                <a:solidFill>
                  <a:srgbClr val="2468A6"/>
                </a:solidFill>
                <a:latin typeface="Tahoma"/>
                <a:cs typeface="Tahoma"/>
              </a:rPr>
              <a:t>Impossible </a:t>
            </a:r>
            <a:r>
              <a:rPr lang="en-US" sz="2000" dirty="0" smtClean="0">
                <a:latin typeface="Tahoma"/>
                <a:cs typeface="Tahoma"/>
              </a:rPr>
              <a:t>means</a:t>
            </a:r>
            <a:endParaRPr lang="en-US" sz="2000" dirty="0">
              <a:latin typeface="Tahoma"/>
              <a:cs typeface="Tahoma"/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A.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usual.</a:t>
            </a:r>
            <a:r>
              <a:rPr lang="en-US" sz="2000" dirty="0">
                <a:latin typeface="Tahoma"/>
                <a:cs typeface="Tahoma"/>
              </a:rPr>
              <a:t>	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Tahoma"/>
                <a:cs typeface="Tahoma"/>
              </a:rPr>
              <a:t>B.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ahoma"/>
                <a:cs typeface="Tahoma"/>
              </a:rPr>
              <a:t>n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ot able to happen.</a:t>
            </a:r>
            <a:r>
              <a:rPr lang="en-US" sz="2000" dirty="0">
                <a:latin typeface="Tahoma"/>
                <a:cs typeface="Tahoma"/>
              </a:rPr>
              <a:t>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C.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safe.  </a:t>
            </a:r>
            <a:endParaRPr lang="en-US" sz="2000" dirty="0">
              <a:latin typeface="Tahoma"/>
              <a:cs typeface="Tahoma"/>
            </a:endParaRPr>
          </a:p>
        </p:txBody>
      </p:sp>
      <p:pic>
        <p:nvPicPr>
          <p:cNvPr id="10" name="Picture 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19" name="Picture 18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20" name="Picture 1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21" name="Picture 20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22" name="Picture 21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23" name="Picture 22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Learning Eight New Words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1143000" y="2097420"/>
            <a:ext cx="580068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</a:rPr>
              <a:t>•</a:t>
            </a:r>
            <a:r>
              <a:rPr lang="en-US" sz="2000" dirty="0" smtClean="0"/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Mira has to work on Saturday, so it is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impossible</a:t>
            </a:r>
            <a:r>
              <a:rPr lang="en-US" sz="2000" dirty="0">
                <a:solidFill>
                  <a:srgbClr val="5B004B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for her to go on </a:t>
            </a:r>
            <a:r>
              <a:rPr lang="en-US" sz="2000" dirty="0" smtClean="0">
                <a:solidFill>
                  <a:srgbClr val="141413"/>
                </a:solidFill>
                <a:latin typeface="Times-Roman"/>
              </a:rPr>
              <a:t>the camping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trip this weekend.</a:t>
            </a:r>
            <a:endParaRPr lang="en-US" sz="2000" dirty="0" smtClean="0">
              <a:solidFill>
                <a:srgbClr val="141413"/>
              </a:solidFill>
              <a:latin typeface="Times-Roman"/>
            </a:endParaRPr>
          </a:p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 smtClean="0">
                <a:solidFill>
                  <a:srgbClr val="5B004B"/>
                </a:solidFill>
              </a:rPr>
              <a:t>•</a:t>
            </a:r>
            <a:r>
              <a:rPr lang="en-US" sz="2000" dirty="0" smtClean="0">
                <a:latin typeface="Times" charset="0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Until the 1960s, many people thought it would be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impossible</a:t>
            </a:r>
            <a:r>
              <a:rPr lang="en-US" sz="2000" dirty="0">
                <a:solidFill>
                  <a:srgbClr val="5B004B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to travel to the moon.</a:t>
            </a:r>
            <a:endParaRPr lang="en-US" sz="2000" dirty="0">
              <a:solidFill>
                <a:srgbClr val="141413"/>
              </a:solidFill>
              <a:latin typeface="Times"/>
              <a:cs typeface="Time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648200" y="5222980"/>
            <a:ext cx="3810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prstTxWarp prst="textNoShape">
              <a:avLst/>
            </a:prstTxWarp>
          </a:bodyPr>
          <a:lstStyle/>
          <a:p>
            <a:pPr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If Mira has to work, she is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not able to </a:t>
            </a:r>
            <a:r>
              <a:rPr lang="en-US" dirty="0" smtClean="0">
                <a:solidFill>
                  <a:srgbClr val="5B004B"/>
                </a:solidFill>
                <a:latin typeface="Tahoma"/>
                <a:cs typeface="Tahoma"/>
              </a:rPr>
              <a:t>go on the trip.</a:t>
            </a: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dirty="0" smtClean="0">
                <a:solidFill>
                  <a:srgbClr val="5B004B"/>
                </a:solidFill>
                <a:latin typeface="Tahoma"/>
                <a:cs typeface="Tahoma"/>
              </a:rPr>
              <a:t>Many people used to think that we would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not be able to </a:t>
            </a:r>
            <a:r>
              <a:rPr lang="en-US" dirty="0" smtClean="0">
                <a:solidFill>
                  <a:srgbClr val="5B004B"/>
                </a:solidFill>
                <a:latin typeface="Tahoma"/>
                <a:cs typeface="Tahoma"/>
              </a:rPr>
              <a:t>travel to the moon. </a:t>
            </a:r>
            <a:r>
              <a:rPr lang="en-US" dirty="0" smtClean="0">
                <a:solidFill>
                  <a:srgbClr val="2468A6"/>
                </a:solidFill>
                <a:latin typeface="Tahoma"/>
                <a:cs typeface="Tahoma"/>
              </a:rPr>
              <a:t> </a:t>
            </a: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endParaRPr lang="en-US" sz="18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pic>
        <p:nvPicPr>
          <p:cNvPr id="25" name="impossibl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35040" y="1548804"/>
            <a:ext cx="274320" cy="274320"/>
          </a:xfrm>
          <a:prstGeom prst="rect">
            <a:avLst/>
          </a:prstGeom>
        </p:spPr>
      </p:pic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10060" y="6526057"/>
            <a:ext cx="3839582" cy="23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ts val="1720"/>
              </a:lnSpc>
            </a:pPr>
            <a:r>
              <a:rPr lang="en-US" sz="2000" dirty="0" smtClean="0">
                <a:latin typeface="Times" pitchFamily="17" charset="0"/>
              </a:rPr>
              <a:t>An </a:t>
            </a:r>
            <a:r>
              <a:rPr lang="en-US" sz="2000" b="1" dirty="0" smtClean="0">
                <a:solidFill>
                  <a:srgbClr val="2468A6"/>
                </a:solidFill>
                <a:latin typeface="Times" pitchFamily="17" charset="0"/>
              </a:rPr>
              <a:t>impossible </a:t>
            </a:r>
            <a:r>
              <a:rPr lang="en-US" sz="2000" dirty="0" smtClean="0">
                <a:latin typeface="Times" pitchFamily="17" charset="0"/>
              </a:rPr>
              <a:t>object</a:t>
            </a:r>
            <a:endParaRPr lang="en-US" sz="2000" b="1" dirty="0" smtClean="0">
              <a:solidFill>
                <a:srgbClr val="1350B2"/>
              </a:solidFill>
              <a:latin typeface="Times" pitchFamily="17" charset="0"/>
            </a:endParaRPr>
          </a:p>
        </p:txBody>
      </p:sp>
      <p:pic>
        <p:nvPicPr>
          <p:cNvPr id="27" name="Picture 26" descr="impossible 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31" y="3539233"/>
            <a:ext cx="2291371" cy="2926080"/>
          </a:xfrm>
          <a:prstGeom prst="rect">
            <a:avLst/>
          </a:prstGeom>
          <a:ln>
            <a:solidFill>
              <a:srgbClr val="2468A6"/>
            </a:solidFill>
          </a:ln>
        </p:spPr>
      </p:pic>
    </p:spTree>
    <p:extLst>
      <p:ext uri="{BB962C8B-B14F-4D97-AF65-F5344CB8AC3E}">
        <p14:creationId xmlns:p14="http://schemas.microsoft.com/office/powerpoint/2010/main" val="16760935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43000" y="9906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  <a:spcAft>
                <a:spcPct val="30000"/>
              </a:spcAft>
              <a:buClr>
                <a:schemeClr val="tx1"/>
              </a:buClr>
            </a:pPr>
            <a:r>
              <a:rPr lang="en-US" sz="1800" dirty="0">
                <a:latin typeface="Tahoma"/>
                <a:cs typeface="Tahoma"/>
              </a:rPr>
              <a:t>Choose the meaning closest to that of the </a:t>
            </a:r>
            <a:r>
              <a:rPr lang="en-US" sz="1800" b="1" dirty="0">
                <a:latin typeface="Tahoma"/>
                <a:cs typeface="Tahoma"/>
              </a:rPr>
              <a:t>boldfaced</a:t>
            </a:r>
            <a:r>
              <a:rPr lang="en-US" sz="1800" dirty="0">
                <a:latin typeface="Tahoma"/>
                <a:cs typeface="Tahoma"/>
              </a:rPr>
              <a:t> word. </a:t>
            </a:r>
            <a:endParaRPr lang="en-US" sz="1800" dirty="0">
              <a:solidFill>
                <a:schemeClr val="accent2"/>
              </a:solidFill>
              <a:latin typeface="Tahoma"/>
              <a:cs typeface="Tahoma"/>
            </a:endParaRPr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1143000" y="1443038"/>
            <a:ext cx="67818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5B004B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6019800" y="1479550"/>
            <a:ext cx="159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US" sz="2000" dirty="0">
                <a:latin typeface="Times" charset="0"/>
              </a:rPr>
              <a:t>–</a:t>
            </a:r>
            <a:r>
              <a:rPr lang="en-US" sz="2000" dirty="0" smtClean="0">
                <a:latin typeface="Times" charset="0"/>
              </a:rPr>
              <a:t> </a:t>
            </a:r>
            <a:r>
              <a:rPr lang="en-US" sz="2000" i="1" dirty="0" smtClean="0">
                <a:latin typeface="Times" charset="0"/>
              </a:rPr>
              <a:t>adjective</a:t>
            </a:r>
            <a:endParaRPr lang="en-US" sz="2000" dirty="0">
              <a:latin typeface="Times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146175" y="1447800"/>
            <a:ext cx="258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>
              <a:tabLst>
                <a:tab pos="347663" algn="r"/>
                <a:tab pos="460375" algn="l"/>
              </a:tabLst>
            </a:pPr>
            <a:r>
              <a:rPr lang="en-US" sz="2400" b="1" dirty="0" smtClean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400" b="1" dirty="0">
                <a:solidFill>
                  <a:srgbClr val="2468A6"/>
                </a:solidFill>
                <a:latin typeface="Tahoma"/>
                <a:cs typeface="Tahoma"/>
              </a:rPr>
              <a:t>6</a:t>
            </a:r>
            <a:r>
              <a:rPr lang="en-US" sz="2400" dirty="0">
                <a:latin typeface="Tahoma"/>
                <a:cs typeface="Tahoma"/>
              </a:rPr>
              <a:t>	</a:t>
            </a:r>
            <a:r>
              <a:rPr lang="en-US" sz="2400" b="1" dirty="0" smtClean="0">
                <a:solidFill>
                  <a:srgbClr val="5B004B"/>
                </a:solidFill>
                <a:latin typeface="Tahoma"/>
                <a:cs typeface="Tahoma"/>
              </a:rPr>
              <a:t>necessary</a:t>
            </a:r>
            <a:endParaRPr lang="en-US" sz="24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5377" y="1459451"/>
            <a:ext cx="1865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(</a:t>
            </a:r>
            <a:r>
              <a:rPr lang="en-US" sz="2000" b="1" dirty="0" smtClean="0">
                <a:latin typeface="Times"/>
                <a:cs typeface="Times"/>
              </a:rPr>
              <a:t>ness</a:t>
            </a:r>
            <a:r>
              <a:rPr lang="en-US" sz="2000" dirty="0" smtClean="0">
                <a:latin typeface="Times"/>
                <a:cs typeface="Times"/>
              </a:rPr>
              <a:t>-uh-</a:t>
            </a:r>
            <a:r>
              <a:rPr lang="en-US" sz="2000" i="1" dirty="0" smtClean="0">
                <a:latin typeface="Times"/>
                <a:cs typeface="Times"/>
              </a:rPr>
              <a:t>ser</a:t>
            </a:r>
            <a:r>
              <a:rPr lang="en-US" sz="2000" dirty="0" smtClean="0">
                <a:latin typeface="Times"/>
                <a:cs typeface="Times"/>
              </a:rPr>
              <a:t>-ee)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4648200" y="3656013"/>
            <a:ext cx="3733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 smtClean="0">
                <a:solidFill>
                  <a:srgbClr val="2468A6"/>
                </a:solidFill>
                <a:latin typeface="Tahoma"/>
                <a:cs typeface="Tahoma"/>
              </a:rPr>
              <a:t>Necessary </a:t>
            </a:r>
            <a:r>
              <a:rPr lang="en-US" sz="2000" dirty="0" smtClean="0">
                <a:latin typeface="Tahoma"/>
                <a:cs typeface="Tahoma"/>
              </a:rPr>
              <a:t>means</a:t>
            </a:r>
            <a:endParaRPr lang="en-US" sz="2000" dirty="0">
              <a:latin typeface="Tahoma"/>
              <a:cs typeface="Tahoma"/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A.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n</a:t>
            </a:r>
            <a:r>
              <a:rPr lang="en-US" sz="2000" dirty="0" smtClean="0">
                <a:latin typeface="Tahoma"/>
                <a:cs typeface="Tahoma"/>
              </a:rPr>
              <a:t>ot wanted.</a:t>
            </a:r>
            <a:r>
              <a:rPr lang="en-US" sz="2000" dirty="0">
                <a:latin typeface="Tahoma"/>
                <a:cs typeface="Tahoma"/>
              </a:rPr>
              <a:t>	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B.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careful.</a:t>
            </a:r>
            <a:r>
              <a:rPr lang="en-US" sz="2000" dirty="0">
                <a:latin typeface="Tahoma"/>
                <a:cs typeface="Tahoma"/>
              </a:rPr>
              <a:t>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C.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needed.  </a:t>
            </a:r>
            <a:endParaRPr lang="en-US" sz="2000" dirty="0">
              <a:latin typeface="Tahoma"/>
              <a:cs typeface="Tahoma"/>
            </a:endParaRPr>
          </a:p>
        </p:txBody>
      </p:sp>
      <p:pic>
        <p:nvPicPr>
          <p:cNvPr id="10" name="Picture 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19" name="Picture 18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20" name="Picture 1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21" name="Picture 20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22" name="Picture 21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23" name="Picture 22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Learning Eight New Words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1143000" y="2097420"/>
            <a:ext cx="64738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</a:rPr>
              <a:t>•</a:t>
            </a:r>
            <a:r>
              <a:rPr lang="en-US" sz="2000" dirty="0" smtClean="0"/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Before the bank can cash your check, it will be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necessary</a:t>
            </a:r>
            <a:r>
              <a:rPr lang="en-US" sz="2000" dirty="0">
                <a:solidFill>
                  <a:srgbClr val="5B004B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for you </a:t>
            </a:r>
            <a:r>
              <a:rPr lang="en-US" sz="2000" dirty="0" smtClean="0">
                <a:solidFill>
                  <a:srgbClr val="141413"/>
                </a:solidFill>
                <a:latin typeface="Times-Roman"/>
              </a:rPr>
              <a:t>to show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your driver’s license.</a:t>
            </a:r>
            <a:endParaRPr lang="en-US" sz="2000" dirty="0" smtClean="0">
              <a:solidFill>
                <a:srgbClr val="141413"/>
              </a:solidFill>
              <a:latin typeface="Times-Roman"/>
            </a:endParaRPr>
          </a:p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 smtClean="0">
                <a:solidFill>
                  <a:srgbClr val="5B004B"/>
                </a:solidFill>
              </a:rPr>
              <a:t>•</a:t>
            </a:r>
            <a:r>
              <a:rPr lang="en-US" sz="2000" dirty="0" smtClean="0">
                <a:latin typeface="Times" charset="0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You will have to fill out the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necessary</a:t>
            </a:r>
            <a:r>
              <a:rPr lang="en-US" sz="2000" dirty="0">
                <a:solidFill>
                  <a:srgbClr val="5B004B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forms before the doctor will see you.</a:t>
            </a:r>
            <a:endParaRPr lang="en-US" sz="2000" dirty="0">
              <a:solidFill>
                <a:srgbClr val="141413"/>
              </a:solidFill>
              <a:latin typeface="Times"/>
              <a:cs typeface="Times"/>
            </a:endParaRPr>
          </a:p>
        </p:txBody>
      </p:sp>
      <p:pic>
        <p:nvPicPr>
          <p:cNvPr id="2" name="necessar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35040" y="1548804"/>
            <a:ext cx="274320" cy="274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43000" y="9906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  <a:spcAft>
                <a:spcPct val="30000"/>
              </a:spcAft>
              <a:buClr>
                <a:schemeClr val="tx1"/>
              </a:buClr>
            </a:pPr>
            <a:r>
              <a:rPr lang="en-US" sz="1800" dirty="0">
                <a:latin typeface="Tahoma"/>
                <a:cs typeface="Tahoma"/>
              </a:rPr>
              <a:t>Choose the meaning closest to that of the </a:t>
            </a:r>
            <a:r>
              <a:rPr lang="en-US" sz="1800" b="1" dirty="0">
                <a:latin typeface="Tahoma"/>
                <a:cs typeface="Tahoma"/>
              </a:rPr>
              <a:t>boldfaced</a:t>
            </a:r>
            <a:r>
              <a:rPr lang="en-US" sz="1800" dirty="0">
                <a:latin typeface="Tahoma"/>
                <a:cs typeface="Tahoma"/>
              </a:rPr>
              <a:t> word. </a:t>
            </a:r>
            <a:endParaRPr lang="en-US" sz="1800" dirty="0">
              <a:solidFill>
                <a:schemeClr val="accent2"/>
              </a:solidFill>
              <a:latin typeface="Tahoma"/>
              <a:cs typeface="Tahoma"/>
            </a:endParaRPr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1143000" y="1443038"/>
            <a:ext cx="67818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5B004B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6019800" y="1479550"/>
            <a:ext cx="159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US" sz="2000" dirty="0">
                <a:latin typeface="Times" charset="0"/>
              </a:rPr>
              <a:t>–</a:t>
            </a:r>
            <a:r>
              <a:rPr lang="en-US" sz="2000" dirty="0" smtClean="0">
                <a:latin typeface="Times" charset="0"/>
              </a:rPr>
              <a:t> </a:t>
            </a:r>
            <a:r>
              <a:rPr lang="en-US" sz="2000" i="1" dirty="0" smtClean="0">
                <a:latin typeface="Times" charset="0"/>
              </a:rPr>
              <a:t>adjective</a:t>
            </a:r>
            <a:endParaRPr lang="en-US" sz="2000" dirty="0">
              <a:latin typeface="Times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146175" y="1447800"/>
            <a:ext cx="258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>
              <a:tabLst>
                <a:tab pos="347663" algn="r"/>
                <a:tab pos="460375" algn="l"/>
              </a:tabLst>
            </a:pPr>
            <a:r>
              <a:rPr lang="en-US" sz="2400" b="1" dirty="0" smtClean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400" b="1" dirty="0">
                <a:solidFill>
                  <a:srgbClr val="2468A6"/>
                </a:solidFill>
                <a:latin typeface="Tahoma"/>
                <a:cs typeface="Tahoma"/>
              </a:rPr>
              <a:t>6</a:t>
            </a:r>
            <a:r>
              <a:rPr lang="en-US" sz="2400" dirty="0">
                <a:latin typeface="Tahoma"/>
                <a:cs typeface="Tahoma"/>
              </a:rPr>
              <a:t>	</a:t>
            </a:r>
            <a:r>
              <a:rPr lang="en-US" sz="2400" b="1" dirty="0" smtClean="0">
                <a:solidFill>
                  <a:srgbClr val="5B004B"/>
                </a:solidFill>
                <a:latin typeface="Tahoma"/>
                <a:cs typeface="Tahoma"/>
              </a:rPr>
              <a:t>necessary</a:t>
            </a:r>
            <a:endParaRPr lang="en-US" sz="24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5377" y="1459451"/>
            <a:ext cx="1865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(</a:t>
            </a:r>
            <a:r>
              <a:rPr lang="en-US" sz="2000" b="1" dirty="0" smtClean="0">
                <a:latin typeface="Times"/>
                <a:cs typeface="Times"/>
              </a:rPr>
              <a:t>ness</a:t>
            </a:r>
            <a:r>
              <a:rPr lang="en-US" sz="2000" dirty="0" smtClean="0">
                <a:latin typeface="Times"/>
                <a:cs typeface="Times"/>
              </a:rPr>
              <a:t>-uh-</a:t>
            </a:r>
            <a:r>
              <a:rPr lang="en-US" sz="2000" i="1" dirty="0" smtClean="0">
                <a:latin typeface="Times"/>
                <a:cs typeface="Times"/>
              </a:rPr>
              <a:t>ser</a:t>
            </a:r>
            <a:r>
              <a:rPr lang="en-US" sz="2000" dirty="0" smtClean="0">
                <a:latin typeface="Times"/>
                <a:cs typeface="Times"/>
              </a:rPr>
              <a:t>-ee)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4648200" y="3656013"/>
            <a:ext cx="3733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 smtClean="0">
                <a:solidFill>
                  <a:srgbClr val="2468A6"/>
                </a:solidFill>
                <a:latin typeface="Tahoma"/>
                <a:cs typeface="Tahoma"/>
              </a:rPr>
              <a:t>Necessary </a:t>
            </a:r>
            <a:r>
              <a:rPr lang="en-US" sz="2000" dirty="0" smtClean="0">
                <a:latin typeface="Tahoma"/>
                <a:cs typeface="Tahoma"/>
              </a:rPr>
              <a:t>means</a:t>
            </a:r>
            <a:endParaRPr lang="en-US" sz="2000" dirty="0">
              <a:latin typeface="Tahoma"/>
              <a:cs typeface="Tahoma"/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A.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n</a:t>
            </a:r>
            <a:r>
              <a:rPr lang="en-US" sz="2000" dirty="0" smtClean="0">
                <a:latin typeface="Tahoma"/>
                <a:cs typeface="Tahoma"/>
              </a:rPr>
              <a:t>ot wanted.</a:t>
            </a:r>
            <a:r>
              <a:rPr lang="en-US" sz="2000" dirty="0">
                <a:latin typeface="Tahoma"/>
                <a:cs typeface="Tahoma"/>
              </a:rPr>
              <a:t>	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B.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careful.</a:t>
            </a:r>
            <a:r>
              <a:rPr lang="en-US" sz="2000" dirty="0">
                <a:latin typeface="Tahoma"/>
                <a:cs typeface="Tahoma"/>
              </a:rPr>
              <a:t>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Tahoma"/>
                <a:cs typeface="Tahoma"/>
              </a:rPr>
              <a:t>C.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 needed.  </a:t>
            </a:r>
            <a:endParaRPr lang="en-US" sz="20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10" name="Picture 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19" name="Picture 18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20" name="Picture 1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21" name="Picture 20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22" name="Picture 21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23" name="Picture 22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Learning Eight New Words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1143000" y="2097420"/>
            <a:ext cx="64738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</a:rPr>
              <a:t>•</a:t>
            </a:r>
            <a:r>
              <a:rPr lang="en-US" sz="2000" dirty="0" smtClean="0"/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Before the bank can cash your check, it will be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necessary</a:t>
            </a:r>
            <a:r>
              <a:rPr lang="en-US" sz="2000" dirty="0">
                <a:solidFill>
                  <a:srgbClr val="5B004B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for you </a:t>
            </a:r>
            <a:r>
              <a:rPr lang="en-US" sz="2000" dirty="0" smtClean="0">
                <a:solidFill>
                  <a:srgbClr val="141413"/>
                </a:solidFill>
                <a:latin typeface="Times-Roman"/>
              </a:rPr>
              <a:t>to show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your driver’s license.</a:t>
            </a:r>
            <a:endParaRPr lang="en-US" sz="2000" dirty="0" smtClean="0">
              <a:solidFill>
                <a:srgbClr val="141413"/>
              </a:solidFill>
              <a:latin typeface="Times-Roman"/>
            </a:endParaRPr>
          </a:p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 smtClean="0">
                <a:solidFill>
                  <a:srgbClr val="5B004B"/>
                </a:solidFill>
              </a:rPr>
              <a:t>•</a:t>
            </a:r>
            <a:r>
              <a:rPr lang="en-US" sz="2000" dirty="0" smtClean="0">
                <a:latin typeface="Times" charset="0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You will have to fill out the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necessary</a:t>
            </a:r>
            <a:r>
              <a:rPr lang="en-US" sz="2000" dirty="0">
                <a:solidFill>
                  <a:srgbClr val="5B004B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forms before the doctor will see you.</a:t>
            </a:r>
            <a:endParaRPr lang="en-US" sz="2000" dirty="0">
              <a:solidFill>
                <a:srgbClr val="141413"/>
              </a:solidFill>
              <a:latin typeface="Times"/>
              <a:cs typeface="Time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143000" y="5105400"/>
            <a:ext cx="7239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prstTxWarp prst="textNoShape">
              <a:avLst/>
            </a:prstTxWarp>
          </a:bodyPr>
          <a:lstStyle/>
          <a:p>
            <a:pPr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You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need </a:t>
            </a:r>
            <a:r>
              <a:rPr lang="en-US" dirty="0" smtClean="0">
                <a:solidFill>
                  <a:srgbClr val="5B004B"/>
                </a:solidFill>
                <a:latin typeface="Tahoma"/>
                <a:cs typeface="Tahoma"/>
              </a:rPr>
              <a:t>to show your driver’s license to cash your check at the bank.</a:t>
            </a: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dirty="0" smtClean="0">
                <a:solidFill>
                  <a:srgbClr val="5B004B"/>
                </a:solidFill>
                <a:latin typeface="Tahoma"/>
                <a:cs typeface="Tahoma"/>
              </a:rPr>
              <a:t>The forms are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needed </a:t>
            </a:r>
            <a:r>
              <a:rPr lang="en-US" dirty="0" smtClean="0">
                <a:solidFill>
                  <a:srgbClr val="5B004B"/>
                </a:solidFill>
                <a:latin typeface="Tahoma"/>
                <a:cs typeface="Tahoma"/>
              </a:rPr>
              <a:t>before the doctor will see you. </a:t>
            </a:r>
            <a:r>
              <a:rPr lang="en-US" dirty="0" smtClean="0">
                <a:solidFill>
                  <a:srgbClr val="2468A6"/>
                </a:solidFill>
                <a:latin typeface="Tahoma"/>
                <a:cs typeface="Tahoma"/>
              </a:rPr>
              <a:t> </a:t>
            </a: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endParaRPr lang="en-US" sz="18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pic>
        <p:nvPicPr>
          <p:cNvPr id="25" name="necessar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35040" y="1548804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408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43000" y="9906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  <a:spcAft>
                <a:spcPct val="30000"/>
              </a:spcAft>
              <a:buClr>
                <a:schemeClr val="tx1"/>
              </a:buClr>
            </a:pPr>
            <a:r>
              <a:rPr lang="en-US" sz="1800" dirty="0">
                <a:latin typeface="Tahoma"/>
                <a:cs typeface="Tahoma"/>
              </a:rPr>
              <a:t>Choose the meaning closest to that of the </a:t>
            </a:r>
            <a:r>
              <a:rPr lang="en-US" sz="1800" b="1" dirty="0">
                <a:latin typeface="Tahoma"/>
                <a:cs typeface="Tahoma"/>
              </a:rPr>
              <a:t>boldfaced</a:t>
            </a:r>
            <a:r>
              <a:rPr lang="en-US" sz="1800" dirty="0">
                <a:latin typeface="Tahoma"/>
                <a:cs typeface="Tahoma"/>
              </a:rPr>
              <a:t> word. </a:t>
            </a:r>
            <a:endParaRPr lang="en-US" sz="1800" dirty="0">
              <a:solidFill>
                <a:schemeClr val="accent2"/>
              </a:solidFill>
              <a:latin typeface="Tahoma"/>
              <a:cs typeface="Tahoma"/>
            </a:endParaRPr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1143000" y="1443038"/>
            <a:ext cx="67818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5B004B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6019800" y="1479550"/>
            <a:ext cx="159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US" sz="2000" dirty="0">
                <a:latin typeface="Times" charset="0"/>
              </a:rPr>
              <a:t>–</a:t>
            </a:r>
            <a:r>
              <a:rPr lang="en-US" sz="2000" dirty="0" smtClean="0">
                <a:latin typeface="Times" charset="0"/>
              </a:rPr>
              <a:t> </a:t>
            </a:r>
            <a:r>
              <a:rPr lang="en-US" sz="2000" i="1" dirty="0" smtClean="0">
                <a:latin typeface="Times" charset="0"/>
              </a:rPr>
              <a:t>verb</a:t>
            </a:r>
            <a:endParaRPr lang="en-US" sz="2000" dirty="0">
              <a:latin typeface="Times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146175" y="1447800"/>
            <a:ext cx="258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>
              <a:tabLst>
                <a:tab pos="347663" algn="r"/>
                <a:tab pos="460375" algn="l"/>
              </a:tabLst>
            </a:pPr>
            <a:r>
              <a:rPr lang="en-US" sz="2400" b="1" dirty="0" smtClean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400" b="1" dirty="0">
                <a:solidFill>
                  <a:srgbClr val="2468A6"/>
                </a:solidFill>
                <a:latin typeface="Tahoma"/>
                <a:cs typeface="Tahoma"/>
              </a:rPr>
              <a:t>7</a:t>
            </a:r>
            <a:r>
              <a:rPr lang="en-US" sz="2400" dirty="0">
                <a:latin typeface="Tahoma"/>
                <a:cs typeface="Tahoma"/>
              </a:rPr>
              <a:t>	</a:t>
            </a:r>
            <a:r>
              <a:rPr lang="en-US" sz="2400" b="1" dirty="0" smtClean="0">
                <a:solidFill>
                  <a:srgbClr val="5B004B"/>
                </a:solidFill>
                <a:latin typeface="Tahoma"/>
                <a:cs typeface="Tahoma"/>
              </a:rPr>
              <a:t>permit</a:t>
            </a:r>
            <a:endParaRPr lang="en-US" sz="24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5377" y="1459451"/>
            <a:ext cx="115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(pur-</a:t>
            </a:r>
            <a:r>
              <a:rPr lang="en-US" sz="2000" b="1" dirty="0" smtClean="0">
                <a:latin typeface="Times"/>
                <a:cs typeface="Times"/>
              </a:rPr>
              <a:t>mit</a:t>
            </a:r>
            <a:r>
              <a:rPr lang="en-US" sz="2000" dirty="0" smtClean="0">
                <a:latin typeface="Times"/>
                <a:cs typeface="Times"/>
              </a:rPr>
              <a:t>)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4648200" y="3656013"/>
            <a:ext cx="3733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 smtClean="0">
                <a:solidFill>
                  <a:srgbClr val="2468A6"/>
                </a:solidFill>
                <a:latin typeface="Tahoma"/>
                <a:cs typeface="Tahoma"/>
              </a:rPr>
              <a:t>Permit </a:t>
            </a:r>
            <a:r>
              <a:rPr lang="en-US" sz="2000" dirty="0" smtClean="0">
                <a:latin typeface="Tahoma"/>
                <a:cs typeface="Tahoma"/>
              </a:rPr>
              <a:t>means</a:t>
            </a:r>
            <a:endParaRPr lang="en-US" sz="2000" dirty="0">
              <a:latin typeface="Tahoma"/>
              <a:cs typeface="Tahoma"/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A.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understand.</a:t>
            </a:r>
            <a:r>
              <a:rPr lang="en-US" sz="2000" dirty="0">
                <a:latin typeface="Tahoma"/>
                <a:cs typeface="Tahoma"/>
              </a:rPr>
              <a:t>	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B.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let.</a:t>
            </a:r>
            <a:r>
              <a:rPr lang="en-US" sz="2000" dirty="0">
                <a:latin typeface="Tahoma"/>
                <a:cs typeface="Tahoma"/>
              </a:rPr>
              <a:t>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C.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win.  </a:t>
            </a:r>
            <a:endParaRPr lang="en-US" sz="2000" dirty="0">
              <a:latin typeface="Tahoma"/>
              <a:cs typeface="Tahoma"/>
            </a:endParaRPr>
          </a:p>
        </p:txBody>
      </p:sp>
      <p:pic>
        <p:nvPicPr>
          <p:cNvPr id="10" name="Picture 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19" name="Picture 18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20" name="Picture 1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21" name="Picture 20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22" name="Picture 21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23" name="Picture 22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Learning Eight New Words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1143000" y="2097420"/>
            <a:ext cx="658407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</a:rPr>
              <a:t>•</a:t>
            </a:r>
            <a:r>
              <a:rPr lang="en-US" sz="2000" dirty="0" smtClean="0"/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Most stores don’t want customers to bring their pets inside, but they </a:t>
            </a:r>
            <a:r>
              <a:rPr lang="en-US" sz="2000" dirty="0" smtClean="0">
                <a:solidFill>
                  <a:srgbClr val="141413"/>
                </a:solidFill>
                <a:latin typeface="Times-Roman"/>
              </a:rPr>
              <a:t>do </a:t>
            </a:r>
            <a:r>
              <a:rPr lang="en-US" sz="2000" b="1" dirty="0" smtClean="0">
                <a:solidFill>
                  <a:srgbClr val="5B004B"/>
                </a:solidFill>
                <a:latin typeface="Times-Roman"/>
              </a:rPr>
              <a:t>permit</a:t>
            </a:r>
            <a:r>
              <a:rPr lang="en-US" sz="2000" dirty="0" smtClean="0">
                <a:solidFill>
                  <a:srgbClr val="5B004B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people to bring in Seeing-Eye dogs.</a:t>
            </a:r>
            <a:endParaRPr lang="en-US" sz="2000" dirty="0" smtClean="0">
              <a:solidFill>
                <a:srgbClr val="141413"/>
              </a:solidFill>
              <a:latin typeface="Times-Roman"/>
            </a:endParaRPr>
          </a:p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 smtClean="0">
                <a:solidFill>
                  <a:srgbClr val="5B004B"/>
                </a:solidFill>
              </a:rPr>
              <a:t>•</a:t>
            </a:r>
            <a:r>
              <a:rPr lang="en-US" sz="2000" dirty="0" smtClean="0">
                <a:latin typeface="Times" charset="0"/>
              </a:rPr>
              <a:t>	</a:t>
            </a:r>
            <a:r>
              <a:rPr lang="en-US" sz="2000" dirty="0" smtClean="0">
                <a:solidFill>
                  <a:srgbClr val="141413"/>
                </a:solidFill>
                <a:latin typeface="Times-Roman"/>
              </a:rPr>
              <a:t>I don’t understand why Ralph </a:t>
            </a:r>
            <a:r>
              <a:rPr lang="en-US" sz="2000" b="1" dirty="0" smtClean="0">
                <a:solidFill>
                  <a:srgbClr val="5B004B"/>
                </a:solidFill>
                <a:latin typeface="Times-Roman"/>
              </a:rPr>
              <a:t>permits</a:t>
            </a:r>
            <a:r>
              <a:rPr lang="en-US" sz="2000" dirty="0" smtClean="0">
                <a:solidFill>
                  <a:srgbClr val="5B004B"/>
                </a:solidFill>
                <a:latin typeface="Times-Roman"/>
              </a:rPr>
              <a:t> </a:t>
            </a:r>
            <a:r>
              <a:rPr lang="en-US" sz="2000" dirty="0" smtClean="0">
                <a:solidFill>
                  <a:srgbClr val="141413"/>
                </a:solidFill>
                <a:latin typeface="Times-Roman"/>
              </a:rPr>
              <a:t>his son to speak to him so rudely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.</a:t>
            </a:r>
            <a:endParaRPr lang="en-US" sz="2000" dirty="0">
              <a:solidFill>
                <a:srgbClr val="141413"/>
              </a:solidFill>
              <a:latin typeface="Times"/>
              <a:cs typeface="Times"/>
            </a:endParaRPr>
          </a:p>
        </p:txBody>
      </p:sp>
      <p:pic>
        <p:nvPicPr>
          <p:cNvPr id="3" name="permi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35040" y="1548804"/>
            <a:ext cx="274320" cy="274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43000" y="9906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  <a:spcAft>
                <a:spcPct val="30000"/>
              </a:spcAft>
              <a:buClr>
                <a:schemeClr val="tx1"/>
              </a:buClr>
            </a:pPr>
            <a:r>
              <a:rPr lang="en-US" sz="1800" dirty="0">
                <a:latin typeface="Tahoma"/>
                <a:cs typeface="Tahoma"/>
              </a:rPr>
              <a:t>Choose the meaning closest to that of the </a:t>
            </a:r>
            <a:r>
              <a:rPr lang="en-US" sz="1800" b="1" dirty="0">
                <a:latin typeface="Tahoma"/>
                <a:cs typeface="Tahoma"/>
              </a:rPr>
              <a:t>boldfaced</a:t>
            </a:r>
            <a:r>
              <a:rPr lang="en-US" sz="1800" dirty="0">
                <a:latin typeface="Tahoma"/>
                <a:cs typeface="Tahoma"/>
              </a:rPr>
              <a:t> word. </a:t>
            </a:r>
            <a:endParaRPr lang="en-US" sz="1800" dirty="0">
              <a:solidFill>
                <a:schemeClr val="accent2"/>
              </a:solidFill>
              <a:latin typeface="Tahoma"/>
              <a:cs typeface="Tahoma"/>
            </a:endParaRPr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1143000" y="1443038"/>
            <a:ext cx="67818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5B004B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6019800" y="1479550"/>
            <a:ext cx="159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US" sz="2000" dirty="0">
                <a:latin typeface="Times" charset="0"/>
              </a:rPr>
              <a:t>–</a:t>
            </a:r>
            <a:r>
              <a:rPr lang="en-US" sz="2000" dirty="0" smtClean="0">
                <a:latin typeface="Times" charset="0"/>
              </a:rPr>
              <a:t> </a:t>
            </a:r>
            <a:r>
              <a:rPr lang="en-US" sz="2000" i="1" dirty="0" smtClean="0">
                <a:latin typeface="Times" charset="0"/>
              </a:rPr>
              <a:t>verb</a:t>
            </a:r>
            <a:endParaRPr lang="en-US" sz="2000" dirty="0">
              <a:latin typeface="Times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146175" y="1447800"/>
            <a:ext cx="258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>
              <a:tabLst>
                <a:tab pos="347663" algn="r"/>
                <a:tab pos="460375" algn="l"/>
              </a:tabLst>
            </a:pPr>
            <a:r>
              <a:rPr lang="en-US" sz="2400" b="1" dirty="0" smtClean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400" b="1" dirty="0">
                <a:solidFill>
                  <a:srgbClr val="2468A6"/>
                </a:solidFill>
                <a:latin typeface="Tahoma"/>
                <a:cs typeface="Tahoma"/>
              </a:rPr>
              <a:t>7</a:t>
            </a:r>
            <a:r>
              <a:rPr lang="en-US" sz="2400" dirty="0">
                <a:latin typeface="Tahoma"/>
                <a:cs typeface="Tahoma"/>
              </a:rPr>
              <a:t>	</a:t>
            </a:r>
            <a:r>
              <a:rPr lang="en-US" sz="2400" b="1" dirty="0" smtClean="0">
                <a:solidFill>
                  <a:srgbClr val="5B004B"/>
                </a:solidFill>
                <a:latin typeface="Tahoma"/>
                <a:cs typeface="Tahoma"/>
              </a:rPr>
              <a:t>permit</a:t>
            </a:r>
            <a:endParaRPr lang="en-US" sz="24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5377" y="1459451"/>
            <a:ext cx="115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(pur-</a:t>
            </a:r>
            <a:r>
              <a:rPr lang="en-US" sz="2000" b="1" dirty="0" smtClean="0">
                <a:latin typeface="Times"/>
                <a:cs typeface="Times"/>
              </a:rPr>
              <a:t>mit</a:t>
            </a:r>
            <a:r>
              <a:rPr lang="en-US" sz="2000" dirty="0" smtClean="0">
                <a:latin typeface="Times"/>
                <a:cs typeface="Times"/>
              </a:rPr>
              <a:t>)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4648200" y="3656013"/>
            <a:ext cx="3733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 smtClean="0">
                <a:solidFill>
                  <a:srgbClr val="2468A6"/>
                </a:solidFill>
                <a:latin typeface="Tahoma"/>
                <a:cs typeface="Tahoma"/>
              </a:rPr>
              <a:t>Permit </a:t>
            </a:r>
            <a:r>
              <a:rPr lang="en-US" sz="2000" dirty="0" smtClean="0">
                <a:latin typeface="Tahoma"/>
                <a:cs typeface="Tahoma"/>
              </a:rPr>
              <a:t>means</a:t>
            </a:r>
            <a:endParaRPr lang="en-US" sz="2000" dirty="0">
              <a:latin typeface="Tahoma"/>
              <a:cs typeface="Tahoma"/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A.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understand.</a:t>
            </a:r>
            <a:r>
              <a:rPr lang="en-US" sz="2000" dirty="0">
                <a:latin typeface="Tahoma"/>
                <a:cs typeface="Tahoma"/>
              </a:rPr>
              <a:t>	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Tahoma"/>
                <a:cs typeface="Tahoma"/>
              </a:rPr>
              <a:t>B.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 let.</a:t>
            </a:r>
            <a:r>
              <a:rPr lang="en-US" sz="2000" dirty="0">
                <a:latin typeface="Tahoma"/>
                <a:cs typeface="Tahoma"/>
              </a:rPr>
              <a:t>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C.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win.  </a:t>
            </a:r>
            <a:endParaRPr lang="en-US" sz="2000" dirty="0">
              <a:latin typeface="Tahoma"/>
              <a:cs typeface="Tahoma"/>
            </a:endParaRPr>
          </a:p>
        </p:txBody>
      </p:sp>
      <p:pic>
        <p:nvPicPr>
          <p:cNvPr id="10" name="Picture 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19" name="Picture 18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20" name="Picture 1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21" name="Picture 20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22" name="Picture 21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23" name="Picture 22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Learning Eight New Words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1143000" y="2097420"/>
            <a:ext cx="661968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</a:rPr>
              <a:t>•</a:t>
            </a:r>
            <a:r>
              <a:rPr lang="en-US" sz="2000" dirty="0" smtClean="0"/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Most stores don’t want customers to bring their pets inside, but they </a:t>
            </a:r>
            <a:r>
              <a:rPr lang="en-US" sz="2000" dirty="0" smtClean="0">
                <a:solidFill>
                  <a:srgbClr val="141413"/>
                </a:solidFill>
                <a:latin typeface="Times-Roman"/>
              </a:rPr>
              <a:t>do </a:t>
            </a:r>
            <a:r>
              <a:rPr lang="en-US" sz="2000" b="1" dirty="0" smtClean="0">
                <a:solidFill>
                  <a:srgbClr val="5B004B"/>
                </a:solidFill>
                <a:latin typeface="Times-Roman"/>
              </a:rPr>
              <a:t>permit</a:t>
            </a:r>
            <a:r>
              <a:rPr lang="en-US" sz="2000" dirty="0" smtClean="0">
                <a:solidFill>
                  <a:srgbClr val="5B004B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people to bring in Seeing-Eye dogs.</a:t>
            </a:r>
            <a:endParaRPr lang="en-US" sz="2000" dirty="0" smtClean="0">
              <a:solidFill>
                <a:srgbClr val="141413"/>
              </a:solidFill>
              <a:latin typeface="Times-Roman"/>
            </a:endParaRPr>
          </a:p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 smtClean="0">
                <a:solidFill>
                  <a:srgbClr val="5B004B"/>
                </a:solidFill>
              </a:rPr>
              <a:t>•</a:t>
            </a:r>
            <a:r>
              <a:rPr lang="en-US" sz="2000" dirty="0" smtClean="0">
                <a:latin typeface="Times" charset="0"/>
              </a:rPr>
              <a:t>	</a:t>
            </a:r>
            <a:r>
              <a:rPr lang="en-US" sz="2000" dirty="0" smtClean="0">
                <a:solidFill>
                  <a:srgbClr val="141413"/>
                </a:solidFill>
                <a:latin typeface="Times-Roman"/>
              </a:rPr>
              <a:t>I don’t understand why Ralph </a:t>
            </a:r>
            <a:r>
              <a:rPr lang="en-US" sz="2000" b="1" dirty="0" smtClean="0">
                <a:solidFill>
                  <a:srgbClr val="5B004B"/>
                </a:solidFill>
                <a:latin typeface="Times-Roman"/>
              </a:rPr>
              <a:t>permits</a:t>
            </a:r>
            <a:r>
              <a:rPr lang="en-US" sz="2000" dirty="0" smtClean="0">
                <a:solidFill>
                  <a:srgbClr val="5B004B"/>
                </a:solidFill>
                <a:latin typeface="Times-Roman"/>
              </a:rPr>
              <a:t> </a:t>
            </a:r>
            <a:r>
              <a:rPr lang="en-US" sz="2000" dirty="0" smtClean="0">
                <a:solidFill>
                  <a:srgbClr val="141413"/>
                </a:solidFill>
                <a:latin typeface="Times-Roman"/>
              </a:rPr>
              <a:t>his son to speak to him so rudely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.</a:t>
            </a:r>
            <a:endParaRPr lang="en-US" sz="2000" dirty="0">
              <a:solidFill>
                <a:srgbClr val="141413"/>
              </a:solidFill>
              <a:latin typeface="Times"/>
              <a:cs typeface="Time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143000" y="5105400"/>
            <a:ext cx="661968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prstTxWarp prst="textNoShape">
              <a:avLst/>
            </a:prstTxWarp>
          </a:bodyPr>
          <a:lstStyle/>
          <a:p>
            <a:pPr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Stores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let </a:t>
            </a:r>
            <a:r>
              <a:rPr lang="en-US" dirty="0" smtClean="0">
                <a:solidFill>
                  <a:srgbClr val="5B004B"/>
                </a:solidFill>
                <a:latin typeface="Tahoma"/>
                <a:cs typeface="Tahoma"/>
              </a:rPr>
              <a:t>customers come in with Seeing-Eye dogs.</a:t>
            </a: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dirty="0" smtClean="0">
                <a:solidFill>
                  <a:srgbClr val="5B004B"/>
                </a:solidFill>
                <a:latin typeface="Tahoma"/>
                <a:cs typeface="Tahoma"/>
              </a:rPr>
              <a:t>Ralph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lets </a:t>
            </a:r>
            <a:r>
              <a:rPr lang="en-US" dirty="0" smtClean="0">
                <a:solidFill>
                  <a:srgbClr val="5B004B"/>
                </a:solidFill>
                <a:latin typeface="Tahoma"/>
                <a:cs typeface="Tahoma"/>
              </a:rPr>
              <a:t>his son speak rudely to him. </a:t>
            </a:r>
            <a:r>
              <a:rPr lang="en-US" dirty="0" smtClean="0">
                <a:solidFill>
                  <a:srgbClr val="2468A6"/>
                </a:solidFill>
                <a:latin typeface="Tahoma"/>
                <a:cs typeface="Tahoma"/>
              </a:rPr>
              <a:t> </a:t>
            </a: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endParaRPr lang="en-US" sz="18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pic>
        <p:nvPicPr>
          <p:cNvPr id="25" name="permi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35040" y="1548804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60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43000" y="9906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  <a:spcAft>
                <a:spcPct val="30000"/>
              </a:spcAft>
              <a:buClr>
                <a:schemeClr val="tx1"/>
              </a:buClr>
            </a:pPr>
            <a:r>
              <a:rPr lang="en-US" sz="1800" dirty="0">
                <a:latin typeface="Tahoma"/>
                <a:cs typeface="Tahoma"/>
              </a:rPr>
              <a:t>Choose the meaning closest to that of the </a:t>
            </a:r>
            <a:r>
              <a:rPr lang="en-US" sz="1800" b="1" dirty="0">
                <a:latin typeface="Tahoma"/>
                <a:cs typeface="Tahoma"/>
              </a:rPr>
              <a:t>boldfaced</a:t>
            </a:r>
            <a:r>
              <a:rPr lang="en-US" sz="1800" dirty="0">
                <a:latin typeface="Tahoma"/>
                <a:cs typeface="Tahoma"/>
              </a:rPr>
              <a:t> word. </a:t>
            </a:r>
            <a:endParaRPr lang="en-US" sz="1800" dirty="0">
              <a:solidFill>
                <a:schemeClr val="accent2"/>
              </a:solidFill>
              <a:latin typeface="Tahoma"/>
              <a:cs typeface="Tahoma"/>
            </a:endParaRPr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1143000" y="1443038"/>
            <a:ext cx="67818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5B004B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6019800" y="1479550"/>
            <a:ext cx="159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US" sz="2000" dirty="0">
                <a:latin typeface="Times" charset="0"/>
              </a:rPr>
              <a:t>–</a:t>
            </a:r>
            <a:r>
              <a:rPr lang="en-US" sz="2000" dirty="0" smtClean="0">
                <a:latin typeface="Times" charset="0"/>
              </a:rPr>
              <a:t> </a:t>
            </a:r>
            <a:r>
              <a:rPr lang="en-US" sz="2000" i="1" dirty="0" smtClean="0">
                <a:latin typeface="Times" charset="0"/>
              </a:rPr>
              <a:t>verb</a:t>
            </a:r>
            <a:endParaRPr lang="en-US" sz="2000" dirty="0">
              <a:latin typeface="Times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146175" y="1447800"/>
            <a:ext cx="258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>
              <a:tabLst>
                <a:tab pos="347663" algn="r"/>
                <a:tab pos="460375" algn="l"/>
              </a:tabLst>
            </a:pPr>
            <a:r>
              <a:rPr lang="en-US" sz="2400" b="1" dirty="0" smtClean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400" b="1" dirty="0">
                <a:solidFill>
                  <a:srgbClr val="2468A6"/>
                </a:solidFill>
                <a:latin typeface="Tahoma"/>
                <a:cs typeface="Tahoma"/>
              </a:rPr>
              <a:t>8</a:t>
            </a:r>
            <a:r>
              <a:rPr lang="en-US" sz="2400" dirty="0">
                <a:latin typeface="Tahoma"/>
                <a:cs typeface="Tahoma"/>
              </a:rPr>
              <a:t>	</a:t>
            </a:r>
            <a:r>
              <a:rPr lang="en-US" sz="2400" b="1" dirty="0" smtClean="0">
                <a:solidFill>
                  <a:srgbClr val="5B004B"/>
                </a:solidFill>
                <a:latin typeface="Tahoma"/>
                <a:cs typeface="Tahoma"/>
              </a:rPr>
              <a:t>provide</a:t>
            </a:r>
            <a:endParaRPr lang="en-US" sz="24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5377" y="1459451"/>
            <a:ext cx="1324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(pruh-</a:t>
            </a:r>
            <a:r>
              <a:rPr lang="en-US" sz="2000" b="1" dirty="0" smtClean="0">
                <a:latin typeface="Times"/>
                <a:cs typeface="Times"/>
              </a:rPr>
              <a:t>viid</a:t>
            </a:r>
            <a:r>
              <a:rPr lang="en-US" sz="2000" dirty="0" smtClean="0">
                <a:latin typeface="Times"/>
                <a:cs typeface="Times"/>
              </a:rPr>
              <a:t>)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4648200" y="3656013"/>
            <a:ext cx="3733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 smtClean="0">
                <a:solidFill>
                  <a:srgbClr val="2468A6"/>
                </a:solidFill>
                <a:latin typeface="Tahoma"/>
                <a:cs typeface="Tahoma"/>
              </a:rPr>
              <a:t>Provide </a:t>
            </a:r>
            <a:r>
              <a:rPr lang="en-US" sz="2000" dirty="0" smtClean="0">
                <a:latin typeface="Tahoma"/>
                <a:cs typeface="Tahoma"/>
              </a:rPr>
              <a:t>means</a:t>
            </a:r>
            <a:endParaRPr lang="en-US" sz="2000" dirty="0">
              <a:latin typeface="Tahoma"/>
              <a:cs typeface="Tahoma"/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A.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give.</a:t>
            </a:r>
            <a:r>
              <a:rPr lang="en-US" sz="2000" dirty="0">
                <a:latin typeface="Tahoma"/>
                <a:cs typeface="Tahoma"/>
              </a:rPr>
              <a:t>	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B.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t</a:t>
            </a:r>
            <a:r>
              <a:rPr lang="en-US" sz="2000" dirty="0" smtClean="0">
                <a:latin typeface="Tahoma"/>
                <a:cs typeface="Tahoma"/>
              </a:rPr>
              <a:t>ake away.</a:t>
            </a:r>
            <a:r>
              <a:rPr lang="en-US" sz="2000" dirty="0">
                <a:latin typeface="Tahoma"/>
                <a:cs typeface="Tahoma"/>
              </a:rPr>
              <a:t>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C.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show.  </a:t>
            </a:r>
            <a:endParaRPr lang="en-US" sz="2000" dirty="0">
              <a:latin typeface="Tahoma"/>
              <a:cs typeface="Tahoma"/>
            </a:endParaRPr>
          </a:p>
        </p:txBody>
      </p:sp>
      <p:pic>
        <p:nvPicPr>
          <p:cNvPr id="18" name="Picture 17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19" name="Picture 18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20" name="Picture 1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21" name="Picture 20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22" name="Picture 21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23" name="Picture 22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Learning Eight New Words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>
            <a:off x="1143000" y="2097420"/>
            <a:ext cx="7086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</a:rPr>
              <a:t>•</a:t>
            </a:r>
            <a:r>
              <a:rPr lang="en-US" sz="2000" dirty="0" smtClean="0"/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Two soup kitchens in the city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provide</a:t>
            </a:r>
            <a:r>
              <a:rPr lang="en-US" sz="2000" dirty="0">
                <a:solidFill>
                  <a:srgbClr val="5B004B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free meals to hungry families.</a:t>
            </a:r>
            <a:endParaRPr lang="en-US" sz="2000" dirty="0" smtClean="0">
              <a:solidFill>
                <a:srgbClr val="141413"/>
              </a:solidFill>
              <a:latin typeface="Times-Roman"/>
            </a:endParaRPr>
          </a:p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 smtClean="0">
                <a:solidFill>
                  <a:srgbClr val="5B004B"/>
                </a:solidFill>
              </a:rPr>
              <a:t>•</a:t>
            </a:r>
            <a:r>
              <a:rPr lang="en-US" sz="2000" dirty="0" smtClean="0">
                <a:latin typeface="Times" charset="0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Before the test, the instructor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provided</a:t>
            </a:r>
            <a:r>
              <a:rPr lang="en-US" sz="2000" dirty="0">
                <a:solidFill>
                  <a:srgbClr val="5B004B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a pencil to every student.</a:t>
            </a:r>
            <a:endParaRPr lang="en-US" sz="2000" dirty="0">
              <a:solidFill>
                <a:srgbClr val="141413"/>
              </a:solidFill>
              <a:latin typeface="Times"/>
              <a:cs typeface="Times"/>
            </a:endParaRPr>
          </a:p>
        </p:txBody>
      </p:sp>
      <p:pic>
        <p:nvPicPr>
          <p:cNvPr id="2" name="provid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35040" y="1554480"/>
            <a:ext cx="274320" cy="27432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 rot="5400000">
            <a:off x="-1389665" y="5225867"/>
            <a:ext cx="3039363" cy="230831"/>
          </a:xfrm>
          <a:prstGeom prst="rect">
            <a:avLst/>
          </a:prstGeom>
          <a:noFill/>
        </p:spPr>
        <p:txBody>
          <a:bodyPr wrap="square" rtlCol="0">
            <a:spAutoFit/>
            <a:flatTx/>
          </a:bodyPr>
          <a:lstStyle/>
          <a:p>
            <a:pPr algn="r"/>
            <a:r>
              <a:rPr lang="en-US" sz="900" dirty="0" smtClean="0">
                <a:latin typeface="Times"/>
                <a:cs typeface="Times"/>
              </a:rPr>
              <a:t>Photo: </a:t>
            </a:r>
            <a:r>
              <a:rPr lang="en-US" sz="900" dirty="0">
                <a:latin typeface="Times"/>
                <a:cs typeface="Times"/>
              </a:rPr>
              <a:t>US Navy</a:t>
            </a:r>
            <a:endParaRPr lang="fi-FI" sz="900" dirty="0">
              <a:latin typeface="Times"/>
              <a:cs typeface="Times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27650" y="6267381"/>
            <a:ext cx="3917210" cy="52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>
                <a:latin typeface="Times" pitchFamily="17" charset="0"/>
              </a:rPr>
              <a:t>A sailor </a:t>
            </a:r>
            <a:r>
              <a:rPr lang="en-US" sz="2000" b="1" dirty="0" smtClean="0">
                <a:solidFill>
                  <a:srgbClr val="2468A6"/>
                </a:solidFill>
                <a:latin typeface="Times" pitchFamily="17" charset="0"/>
              </a:rPr>
              <a:t>provides </a:t>
            </a:r>
            <a:r>
              <a:rPr lang="en-US" sz="2000" dirty="0" smtClean="0">
                <a:latin typeface="Times" pitchFamily="17" charset="0"/>
              </a:rPr>
              <a:t>water to </a:t>
            </a: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latin typeface="Times" pitchFamily="17" charset="0"/>
              </a:rPr>
              <a:t>a person hurt in an earthquake</a:t>
            </a:r>
            <a:endParaRPr lang="en-US" sz="2000" b="1" dirty="0" smtClean="0">
              <a:solidFill>
                <a:srgbClr val="1350B2"/>
              </a:solidFill>
              <a:latin typeface="Times" pitchFamily="17" charset="0"/>
            </a:endParaRPr>
          </a:p>
        </p:txBody>
      </p:sp>
      <p:pic>
        <p:nvPicPr>
          <p:cNvPr id="29" name="Picture 28" descr="provide 2 US Navy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31" y="3362403"/>
            <a:ext cx="3968496" cy="2834640"/>
          </a:xfrm>
          <a:prstGeom prst="rect">
            <a:avLst/>
          </a:prstGeom>
          <a:ln>
            <a:solidFill>
              <a:srgbClr val="2468A6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43000" y="9906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  <a:spcAft>
                <a:spcPct val="30000"/>
              </a:spcAft>
              <a:buClr>
                <a:schemeClr val="tx1"/>
              </a:buClr>
            </a:pPr>
            <a:r>
              <a:rPr lang="en-US" sz="1800" dirty="0">
                <a:latin typeface="Tahoma"/>
                <a:cs typeface="Tahoma"/>
              </a:rPr>
              <a:t>Choose the meaning closest to that of the </a:t>
            </a:r>
            <a:r>
              <a:rPr lang="en-US" sz="1800" b="1" dirty="0">
                <a:latin typeface="Tahoma"/>
                <a:cs typeface="Tahoma"/>
              </a:rPr>
              <a:t>boldfaced</a:t>
            </a:r>
            <a:r>
              <a:rPr lang="en-US" sz="1800" dirty="0">
                <a:latin typeface="Tahoma"/>
                <a:cs typeface="Tahoma"/>
              </a:rPr>
              <a:t> word. </a:t>
            </a:r>
            <a:endParaRPr lang="en-US" sz="1800" dirty="0">
              <a:solidFill>
                <a:schemeClr val="accent2"/>
              </a:solidFill>
              <a:latin typeface="Tahoma"/>
              <a:cs typeface="Tahoma"/>
            </a:endParaRPr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1143000" y="1443038"/>
            <a:ext cx="67818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5B004B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6019800" y="1479550"/>
            <a:ext cx="159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US" sz="2000" dirty="0">
                <a:latin typeface="Times" charset="0"/>
              </a:rPr>
              <a:t>–</a:t>
            </a:r>
            <a:r>
              <a:rPr lang="en-US" sz="2000" dirty="0" smtClean="0">
                <a:latin typeface="Times" charset="0"/>
              </a:rPr>
              <a:t> </a:t>
            </a:r>
            <a:r>
              <a:rPr lang="en-US" sz="2000" i="1" dirty="0" smtClean="0">
                <a:latin typeface="Times" charset="0"/>
              </a:rPr>
              <a:t>verb</a:t>
            </a:r>
            <a:endParaRPr lang="en-US" sz="2000" dirty="0">
              <a:latin typeface="Times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146175" y="1447800"/>
            <a:ext cx="258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>
              <a:tabLst>
                <a:tab pos="347663" algn="r"/>
                <a:tab pos="460375" algn="l"/>
              </a:tabLst>
            </a:pPr>
            <a:r>
              <a:rPr lang="en-US" sz="2400" b="1" dirty="0" smtClean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400" b="1" dirty="0">
                <a:solidFill>
                  <a:srgbClr val="2468A6"/>
                </a:solidFill>
                <a:latin typeface="Tahoma"/>
                <a:cs typeface="Tahoma"/>
              </a:rPr>
              <a:t>8</a:t>
            </a:r>
            <a:r>
              <a:rPr lang="en-US" sz="2400" dirty="0">
                <a:latin typeface="Tahoma"/>
                <a:cs typeface="Tahoma"/>
              </a:rPr>
              <a:t>	</a:t>
            </a:r>
            <a:r>
              <a:rPr lang="en-US" sz="2400" b="1" dirty="0" smtClean="0">
                <a:solidFill>
                  <a:srgbClr val="5B004B"/>
                </a:solidFill>
                <a:latin typeface="Tahoma"/>
                <a:cs typeface="Tahoma"/>
              </a:rPr>
              <a:t>provide</a:t>
            </a:r>
            <a:endParaRPr lang="en-US" sz="24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5377" y="1459451"/>
            <a:ext cx="1324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(pruh-</a:t>
            </a:r>
            <a:r>
              <a:rPr lang="en-US" sz="2000" b="1" dirty="0" smtClean="0">
                <a:latin typeface="Times"/>
                <a:cs typeface="Times"/>
              </a:rPr>
              <a:t>viid</a:t>
            </a:r>
            <a:r>
              <a:rPr lang="en-US" sz="2000" dirty="0" smtClean="0">
                <a:latin typeface="Times"/>
                <a:cs typeface="Times"/>
              </a:rPr>
              <a:t>)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4648200" y="3656013"/>
            <a:ext cx="3733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 smtClean="0">
                <a:solidFill>
                  <a:srgbClr val="2468A6"/>
                </a:solidFill>
                <a:latin typeface="Tahoma"/>
                <a:cs typeface="Tahoma"/>
              </a:rPr>
              <a:t>Provide </a:t>
            </a:r>
            <a:r>
              <a:rPr lang="en-US" sz="2000" dirty="0" smtClean="0">
                <a:latin typeface="Tahoma"/>
                <a:cs typeface="Tahoma"/>
              </a:rPr>
              <a:t>means</a:t>
            </a:r>
            <a:endParaRPr lang="en-US" sz="2000" dirty="0">
              <a:latin typeface="Tahoma"/>
              <a:cs typeface="Tahoma"/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Tahoma"/>
                <a:cs typeface="Tahoma"/>
              </a:rPr>
              <a:t>A.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 give.</a:t>
            </a:r>
            <a:r>
              <a:rPr lang="en-US" sz="2000" dirty="0">
                <a:latin typeface="Tahoma"/>
                <a:cs typeface="Tahoma"/>
              </a:rPr>
              <a:t>	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B.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t</a:t>
            </a:r>
            <a:r>
              <a:rPr lang="en-US" sz="2000" dirty="0" smtClean="0">
                <a:latin typeface="Tahoma"/>
                <a:cs typeface="Tahoma"/>
              </a:rPr>
              <a:t>ake away.</a:t>
            </a:r>
            <a:r>
              <a:rPr lang="en-US" sz="2000" dirty="0">
                <a:latin typeface="Tahoma"/>
                <a:cs typeface="Tahoma"/>
              </a:rPr>
              <a:t>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C.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show.  </a:t>
            </a:r>
            <a:endParaRPr lang="en-US" sz="2000" dirty="0">
              <a:latin typeface="Tahoma"/>
              <a:cs typeface="Tahoma"/>
            </a:endParaRPr>
          </a:p>
        </p:txBody>
      </p:sp>
      <p:pic>
        <p:nvPicPr>
          <p:cNvPr id="18" name="Picture 17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19" name="Picture 18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20" name="Picture 1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21" name="Picture 20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22" name="Picture 21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23" name="Picture 22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Learning Eight New Words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>
            <a:off x="1143000" y="2097420"/>
            <a:ext cx="7086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</a:rPr>
              <a:t>•</a:t>
            </a:r>
            <a:r>
              <a:rPr lang="en-US" sz="2000" dirty="0" smtClean="0"/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Two soup kitchens in the city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provide</a:t>
            </a:r>
            <a:r>
              <a:rPr lang="en-US" sz="2000" dirty="0">
                <a:solidFill>
                  <a:srgbClr val="5B004B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free meals to hungry families.</a:t>
            </a:r>
            <a:endParaRPr lang="en-US" sz="2000" dirty="0" smtClean="0">
              <a:solidFill>
                <a:srgbClr val="141413"/>
              </a:solidFill>
              <a:latin typeface="Times-Roman"/>
            </a:endParaRPr>
          </a:p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 smtClean="0">
                <a:solidFill>
                  <a:srgbClr val="5B004B"/>
                </a:solidFill>
              </a:rPr>
              <a:t>•</a:t>
            </a:r>
            <a:r>
              <a:rPr lang="en-US" sz="2000" dirty="0" smtClean="0">
                <a:latin typeface="Times" charset="0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Before the test, the instructor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provided</a:t>
            </a:r>
            <a:r>
              <a:rPr lang="en-US" sz="2000" dirty="0">
                <a:solidFill>
                  <a:srgbClr val="5B004B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a pencil to every student.</a:t>
            </a:r>
            <a:endParaRPr lang="en-US" sz="2000" dirty="0">
              <a:solidFill>
                <a:srgbClr val="141413"/>
              </a:solidFill>
              <a:latin typeface="Times"/>
              <a:cs typeface="Time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648200" y="5175948"/>
            <a:ext cx="373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prstTxWarp prst="textNoShape">
              <a:avLst/>
            </a:prstTxWarp>
          </a:bodyPr>
          <a:lstStyle/>
          <a:p>
            <a:pPr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Soup kitchens are places that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give </a:t>
            </a:r>
            <a:r>
              <a:rPr lang="en-US" dirty="0" smtClean="0">
                <a:solidFill>
                  <a:srgbClr val="5B004B"/>
                </a:solidFill>
                <a:latin typeface="Tahoma"/>
                <a:cs typeface="Tahoma"/>
              </a:rPr>
              <a:t>free meals to hungry families.</a:t>
            </a: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dirty="0" smtClean="0">
                <a:solidFill>
                  <a:srgbClr val="5B004B"/>
                </a:solidFill>
                <a:latin typeface="Tahoma"/>
                <a:cs typeface="Tahoma"/>
              </a:rPr>
              <a:t>The instructor would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give </a:t>
            </a:r>
            <a:r>
              <a:rPr lang="en-US" dirty="0" smtClean="0">
                <a:solidFill>
                  <a:srgbClr val="5B004B"/>
                </a:solidFill>
                <a:latin typeface="Tahoma"/>
                <a:cs typeface="Tahoma"/>
              </a:rPr>
              <a:t>every student a pencil before the test. </a:t>
            </a:r>
            <a:r>
              <a:rPr lang="en-US" dirty="0" smtClean="0">
                <a:solidFill>
                  <a:srgbClr val="2468A6"/>
                </a:solidFill>
                <a:latin typeface="Tahoma"/>
                <a:cs typeface="Tahoma"/>
              </a:rPr>
              <a:t> </a:t>
            </a: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endParaRPr lang="en-US" sz="18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pic>
        <p:nvPicPr>
          <p:cNvPr id="26" name="provid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35040" y="1554480"/>
            <a:ext cx="274320" cy="274320"/>
          </a:xfrm>
          <a:prstGeom prst="rect">
            <a:avLst/>
          </a:prstGeom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27650" y="6267381"/>
            <a:ext cx="3917210" cy="52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>
                <a:latin typeface="Times" pitchFamily="17" charset="0"/>
              </a:rPr>
              <a:t>A sailor </a:t>
            </a:r>
            <a:r>
              <a:rPr lang="en-US" sz="2000" b="1" dirty="0" smtClean="0">
                <a:solidFill>
                  <a:srgbClr val="2468A6"/>
                </a:solidFill>
                <a:latin typeface="Times" pitchFamily="17" charset="0"/>
              </a:rPr>
              <a:t>provides </a:t>
            </a:r>
            <a:r>
              <a:rPr lang="en-US" sz="2000" dirty="0" smtClean="0">
                <a:latin typeface="Times" pitchFamily="17" charset="0"/>
              </a:rPr>
              <a:t>water to </a:t>
            </a: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latin typeface="Times" pitchFamily="17" charset="0"/>
              </a:rPr>
              <a:t>a person hurt in an earthquake</a:t>
            </a:r>
            <a:endParaRPr lang="en-US" sz="2000" b="1" dirty="0" smtClean="0">
              <a:solidFill>
                <a:srgbClr val="1350B2"/>
              </a:solidFill>
              <a:latin typeface="Times" pitchFamily="17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5400000">
            <a:off x="-1389665" y="5225867"/>
            <a:ext cx="3039363" cy="230831"/>
          </a:xfrm>
          <a:prstGeom prst="rect">
            <a:avLst/>
          </a:prstGeom>
          <a:noFill/>
        </p:spPr>
        <p:txBody>
          <a:bodyPr wrap="square" rtlCol="0">
            <a:spAutoFit/>
            <a:flatTx/>
          </a:bodyPr>
          <a:lstStyle/>
          <a:p>
            <a:pPr algn="r"/>
            <a:r>
              <a:rPr lang="en-US" sz="900" dirty="0" smtClean="0">
                <a:latin typeface="Times"/>
                <a:cs typeface="Times"/>
              </a:rPr>
              <a:t>Photo: </a:t>
            </a:r>
            <a:r>
              <a:rPr lang="en-US" sz="900" dirty="0">
                <a:latin typeface="Times"/>
                <a:cs typeface="Times"/>
              </a:rPr>
              <a:t>US Navy</a:t>
            </a:r>
            <a:endParaRPr lang="fi-FI" sz="900" dirty="0">
              <a:latin typeface="Times"/>
              <a:cs typeface="Times"/>
            </a:endParaRPr>
          </a:p>
        </p:txBody>
      </p:sp>
      <p:pic>
        <p:nvPicPr>
          <p:cNvPr id="29" name="Picture 28" descr="provide 2 US Navy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31" y="3362403"/>
            <a:ext cx="3968496" cy="2834640"/>
          </a:xfrm>
          <a:prstGeom prst="rect">
            <a:avLst/>
          </a:prstGeom>
          <a:ln>
            <a:solidFill>
              <a:srgbClr val="2468A6"/>
            </a:solidFill>
          </a:ln>
        </p:spPr>
      </p:pic>
    </p:spTree>
    <p:extLst>
      <p:ext uri="{BB962C8B-B14F-4D97-AF65-F5344CB8AC3E}">
        <p14:creationId xmlns:p14="http://schemas.microsoft.com/office/powerpoint/2010/main" val="30417732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B004B"/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19200" y="1008545"/>
            <a:ext cx="6705600" cy="2057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000" dirty="0" smtClean="0">
                <a:solidFill>
                  <a:srgbClr val="FFFFFF"/>
                </a:solidFill>
                <a:latin typeface="Times New Roman" charset="0"/>
              </a:rPr>
              <a:t>V</a:t>
            </a:r>
            <a:r>
              <a:rPr lang="en-US" sz="6600" dirty="0" smtClean="0">
                <a:solidFill>
                  <a:srgbClr val="FFFFFF"/>
                </a:solidFill>
                <a:latin typeface="Times New Roman" charset="0"/>
              </a:rPr>
              <a:t>OCABULARY</a:t>
            </a:r>
            <a:r>
              <a:rPr lang="en-US" sz="4800" dirty="0" smtClean="0">
                <a:solidFill>
                  <a:srgbClr val="FFFFFF"/>
                </a:solidFill>
                <a:latin typeface="Times New Roman" charset="0"/>
              </a:rPr>
              <a:t> </a:t>
            </a:r>
            <a:br>
              <a:rPr lang="en-US" sz="4800" dirty="0" smtClean="0">
                <a:solidFill>
                  <a:srgbClr val="FFFFFF"/>
                </a:solidFill>
                <a:latin typeface="Times New Roman" charset="0"/>
              </a:rPr>
            </a:br>
            <a:r>
              <a:rPr lang="en-US" sz="4000" dirty="0" smtClean="0">
                <a:solidFill>
                  <a:srgbClr val="FFFFFF"/>
                </a:solidFill>
                <a:latin typeface="Times New Roman" charset="0"/>
              </a:rPr>
              <a:t> </a:t>
            </a:r>
            <a:r>
              <a:rPr lang="en-US" sz="7200" dirty="0" smtClean="0">
                <a:solidFill>
                  <a:srgbClr val="FFFFFF"/>
                </a:solidFill>
                <a:latin typeface="Times New Roman" charset="0"/>
              </a:rPr>
              <a:t>B</a:t>
            </a:r>
            <a:r>
              <a:rPr lang="en-US" sz="6600" dirty="0" smtClean="0">
                <a:solidFill>
                  <a:srgbClr val="FFFFFF"/>
                </a:solidFill>
                <a:latin typeface="Times New Roman" charset="0"/>
              </a:rPr>
              <a:t>ASICS</a:t>
            </a:r>
            <a:endParaRPr lang="en-US" sz="48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119780"/>
            <a:ext cx="3733800" cy="1828800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Times New Roman" charset="0"/>
              </a:rPr>
              <a:t>Second Edition</a:t>
            </a:r>
            <a:endParaRPr lang="en-US" sz="1400" dirty="0">
              <a:solidFill>
                <a:srgbClr val="FFFFFF"/>
              </a:solidFill>
              <a:latin typeface="Garamond Premr Pro" charset="0"/>
            </a:endParaRPr>
          </a:p>
          <a:p>
            <a:endParaRPr lang="en-US" sz="1000" dirty="0" smtClean="0">
              <a:solidFill>
                <a:srgbClr val="FFFFFF"/>
              </a:solidFill>
            </a:endParaRPr>
          </a:p>
          <a:p>
            <a:r>
              <a:rPr lang="en-US" sz="2200" dirty="0" smtClean="0">
                <a:solidFill>
                  <a:srgbClr val="FFFFFF"/>
                </a:solidFill>
                <a:latin typeface="Times New Roman" charset="0"/>
              </a:rPr>
              <a:t>J</a:t>
            </a:r>
            <a:r>
              <a:rPr lang="en-US" sz="1700" dirty="0" smtClean="0">
                <a:solidFill>
                  <a:srgbClr val="FFFFFF"/>
                </a:solidFill>
                <a:latin typeface="Times New Roman" charset="0"/>
              </a:rPr>
              <a:t>UDITH</a:t>
            </a:r>
            <a:r>
              <a:rPr lang="en-US" sz="1800" dirty="0" smtClean="0">
                <a:solidFill>
                  <a:srgbClr val="FFFFFF"/>
                </a:solidFill>
                <a:latin typeface="Times New Roman" charset="0"/>
              </a:rPr>
              <a:t> </a:t>
            </a:r>
            <a:r>
              <a:rPr lang="en-US" sz="2200" dirty="0" smtClean="0">
                <a:solidFill>
                  <a:srgbClr val="FFFFFF"/>
                </a:solidFill>
                <a:latin typeface="Times New Roman" charset="0"/>
              </a:rPr>
              <a:t>N</a:t>
            </a:r>
            <a:r>
              <a:rPr lang="en-US" sz="1700" dirty="0" smtClean="0">
                <a:solidFill>
                  <a:srgbClr val="FFFFFF"/>
                </a:solidFill>
                <a:latin typeface="Times New Roman" charset="0"/>
              </a:rPr>
              <a:t>ADELL</a:t>
            </a:r>
            <a:endParaRPr lang="en-US" sz="14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  <a:latin typeface="Times New Roman" charset="0"/>
              </a:rPr>
              <a:t>B</a:t>
            </a:r>
            <a:r>
              <a:rPr lang="en-US" sz="1600" dirty="0">
                <a:solidFill>
                  <a:srgbClr val="FFFFFF"/>
                </a:solidFill>
                <a:latin typeface="Times New Roman" charset="0"/>
              </a:rPr>
              <a:t>ETH</a:t>
            </a:r>
            <a:r>
              <a:rPr lang="en-US" sz="2000" dirty="0">
                <a:solidFill>
                  <a:srgbClr val="FFFFFF"/>
                </a:solidFill>
                <a:latin typeface="Times New Roman" charset="0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Times New Roman" charset="0"/>
              </a:rPr>
              <a:t>J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</a:rPr>
              <a:t>OHNSON</a:t>
            </a:r>
            <a:endParaRPr lang="en-US" sz="20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10952" name="Rectangle 8"/>
          <p:cNvSpPr>
            <a:spLocks noChangeArrowheads="1"/>
          </p:cNvSpPr>
          <p:nvPr/>
        </p:nvSpPr>
        <p:spPr bwMode="auto">
          <a:xfrm>
            <a:off x="7245350" y="50387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3124200" y="6248400"/>
            <a:ext cx="297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prstClr val="black"/>
                </a:solidFill>
                <a:latin typeface="Garamond Premr Pro" charset="0"/>
              </a:rPr>
              <a:t>© 2011   Townsend Press</a:t>
            </a:r>
          </a:p>
        </p:txBody>
      </p:sp>
      <p:sp>
        <p:nvSpPr>
          <p:cNvPr id="7" name="AutoShape 7"/>
          <p:cNvSpPr>
            <a:spLocks noChangeAspect="1" noChangeArrowheads="1"/>
          </p:cNvSpPr>
          <p:nvPr/>
        </p:nvSpPr>
        <p:spPr bwMode="auto">
          <a:xfrm>
            <a:off x="4191218" y="5680980"/>
            <a:ext cx="758825" cy="533400"/>
          </a:xfrm>
          <a:prstGeom prst="roundRect">
            <a:avLst>
              <a:gd name="adj" fmla="val 16667"/>
            </a:avLst>
          </a:prstGeom>
          <a:noFill/>
          <a:ln w="63500">
            <a:solidFill>
              <a:srgbClr val="5B004B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 descr="TP purple logo large.psd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111" y="5691626"/>
            <a:ext cx="758952" cy="512064"/>
          </a:xfrm>
          <a:prstGeom prst="rect">
            <a:avLst/>
          </a:prstGeom>
        </p:spPr>
      </p:pic>
      <p:pic>
        <p:nvPicPr>
          <p:cNvPr id="9" name="Picture 8" descr="VB2 book logo copy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388" y="4710100"/>
            <a:ext cx="875350" cy="822960"/>
          </a:xfrm>
          <a:prstGeom prst="rect">
            <a:avLst/>
          </a:prstGeom>
          <a:ln w="3175">
            <a:solidFill>
              <a:srgbClr val="5B004B"/>
            </a:solidFill>
          </a:ln>
        </p:spPr>
      </p:pic>
    </p:spTree>
    <p:extLst>
      <p:ext uri="{BB962C8B-B14F-4D97-AF65-F5344CB8AC3E}">
        <p14:creationId xmlns:p14="http://schemas.microsoft.com/office/powerpoint/2010/main" val="385944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 thruBlk="1"/>
      </p:transition>
    </mc:Choice>
    <mc:Fallback xmlns="">
      <p:transition xmlns:p14="http://schemas.microsoft.com/office/powerpoint/2010/main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685800" y="10668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buClr>
                <a:schemeClr val="tx1"/>
              </a:buClr>
              <a:tabLst>
                <a:tab pos="1084263" algn="l"/>
              </a:tabLst>
            </a:pPr>
            <a:r>
              <a:rPr lang="en-US" sz="1800" dirty="0">
                <a:latin typeface="Tahoma"/>
                <a:cs typeface="Tahoma"/>
              </a:rPr>
              <a:t>Complete each item with the correct word from the box. </a:t>
            </a: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762000" y="1447800"/>
            <a:ext cx="7543800" cy="838200"/>
          </a:xfrm>
          <a:prstGeom prst="rect">
            <a:avLst/>
          </a:prstGeom>
          <a:solidFill>
            <a:srgbClr val="D1BDCB"/>
          </a:solidFill>
          <a:ln w="9525">
            <a:solidFill>
              <a:srgbClr val="5B004B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5B004B">
                <a:alpha val="75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Tahoma"/>
              <a:ea typeface="ＭＳ Ｐゴシック" pitchFamily="-112" charset="-128"/>
              <a:cs typeface="Tahoma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914400" y="1524000"/>
            <a:ext cx="464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0621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A.</a:t>
            </a:r>
            <a:r>
              <a:rPr lang="en-US" sz="1600" dirty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advice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B.</a:t>
            </a:r>
            <a:r>
              <a:rPr lang="en-US" sz="1600" dirty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cautious</a:t>
            </a:r>
            <a:r>
              <a:rPr lang="en-US" sz="1600" dirty="0">
                <a:latin typeface="Tahoma"/>
                <a:cs typeface="Tahoma"/>
              </a:rPr>
              <a:t>	</a:t>
            </a:r>
          </a:p>
        </p:txBody>
      </p:sp>
      <p:sp>
        <p:nvSpPr>
          <p:cNvPr id="8" name="Rectangle 27"/>
          <p:cNvSpPr>
            <a:spLocks noChangeArrowheads="1"/>
          </p:cNvSpPr>
          <p:nvPr/>
        </p:nvSpPr>
        <p:spPr bwMode="auto">
          <a:xfrm>
            <a:off x="4780068" y="15240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C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defeated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6781800" y="1524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82575" algn="l"/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D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dirty="0" smtClean="0">
                <a:latin typeface="Tahoma"/>
                <a:cs typeface="Tahoma"/>
              </a:rPr>
              <a:t> defects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914400" y="1828800"/>
            <a:ext cx="464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0621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E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impossible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F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necessary</a:t>
            </a:r>
            <a:r>
              <a:rPr lang="en-US" sz="1600" dirty="0">
                <a:latin typeface="Tahoma"/>
                <a:cs typeface="Tahoma"/>
              </a:rPr>
              <a:t>	</a:t>
            </a:r>
          </a:p>
        </p:txBody>
      </p:sp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4780068" y="1828800"/>
            <a:ext cx="175677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G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permits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6781800" y="1828800"/>
            <a:ext cx="15446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H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provide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143000" y="4351303"/>
            <a:ext cx="602620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4025" indent="-454025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2</a:t>
            </a:r>
            <a:r>
              <a:rPr lang="en-US" sz="20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2000" b="1" dirty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When we saw lightning in the sky, we decided to be . . ? . . and go indoors.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143000" y="2660790"/>
            <a:ext cx="638229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4025" indent="-454025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1</a:t>
            </a:r>
            <a:r>
              <a:rPr lang="en-US" sz="20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2000" b="1" dirty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The store sells “not quite perfect” clothes that have small . . ? . . you can barely see.</a:t>
            </a:r>
          </a:p>
        </p:txBody>
      </p:sp>
      <p:pic>
        <p:nvPicPr>
          <p:cNvPr id="13" name="Picture 12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17" name="Picture 16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18" name="Picture 17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19" name="Picture 18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20" name="Picture 19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21" name="Picture 20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Adding One Word to an Item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 thruBlk="1"/>
      </p:transition>
    </mc:Choice>
    <mc:Fallback xmlns="">
      <p:transition xmlns:p14="http://schemas.microsoft.com/office/powerpoint/2010/main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685800" y="10668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buClr>
                <a:schemeClr val="tx1"/>
              </a:buClr>
              <a:tabLst>
                <a:tab pos="1084263" algn="l"/>
              </a:tabLst>
            </a:pPr>
            <a:r>
              <a:rPr lang="en-US" sz="1800" dirty="0">
                <a:latin typeface="Tahoma"/>
                <a:cs typeface="Tahoma"/>
              </a:rPr>
              <a:t>Complete each item with the correct word from the box. </a:t>
            </a: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762000" y="1447800"/>
            <a:ext cx="7543800" cy="838200"/>
          </a:xfrm>
          <a:prstGeom prst="rect">
            <a:avLst/>
          </a:prstGeom>
          <a:solidFill>
            <a:srgbClr val="D1BDCB"/>
          </a:solidFill>
          <a:ln w="9525">
            <a:solidFill>
              <a:srgbClr val="5B004B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5B004B">
                <a:alpha val="75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Tahoma"/>
              <a:ea typeface="ＭＳ Ｐゴシック" pitchFamily="-112" charset="-128"/>
              <a:cs typeface="Tahoma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914400" y="1524000"/>
            <a:ext cx="464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0621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A.</a:t>
            </a:r>
            <a:r>
              <a:rPr lang="en-US" sz="1600" dirty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advice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B.</a:t>
            </a:r>
            <a:r>
              <a:rPr lang="en-US" sz="1600" dirty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cautious</a:t>
            </a:r>
            <a:r>
              <a:rPr lang="en-US" sz="1600" dirty="0">
                <a:latin typeface="Tahoma"/>
                <a:cs typeface="Tahoma"/>
              </a:rPr>
              <a:t>	</a:t>
            </a:r>
          </a:p>
        </p:txBody>
      </p:sp>
      <p:sp>
        <p:nvSpPr>
          <p:cNvPr id="8" name="Rectangle 27"/>
          <p:cNvSpPr>
            <a:spLocks noChangeArrowheads="1"/>
          </p:cNvSpPr>
          <p:nvPr/>
        </p:nvSpPr>
        <p:spPr bwMode="auto">
          <a:xfrm>
            <a:off x="4780068" y="15240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C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defeated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6781800" y="1524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82575" algn="l"/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D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dirty="0" smtClean="0">
                <a:latin typeface="Tahoma"/>
                <a:cs typeface="Tahoma"/>
              </a:rPr>
              <a:t> defects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914400" y="1828800"/>
            <a:ext cx="464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0621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E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impossible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F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necessary</a:t>
            </a:r>
            <a:r>
              <a:rPr lang="en-US" sz="1600" dirty="0">
                <a:latin typeface="Tahoma"/>
                <a:cs typeface="Tahoma"/>
              </a:rPr>
              <a:t>	</a:t>
            </a:r>
          </a:p>
        </p:txBody>
      </p:sp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4780068" y="1828800"/>
            <a:ext cx="175677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G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permits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6781800" y="1828800"/>
            <a:ext cx="15446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H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provide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143000" y="4351303"/>
            <a:ext cx="602620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4025" indent="-454025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2</a:t>
            </a:r>
            <a:r>
              <a:rPr lang="en-US" sz="20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2000" b="1" dirty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When we saw lightning in the sky, we decided to be 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cautious </a:t>
            </a:r>
            <a:r>
              <a:rPr lang="en-US" sz="2000" dirty="0" smtClean="0">
                <a:solidFill>
                  <a:srgbClr val="141413"/>
                </a:solidFill>
                <a:latin typeface="Tahoma"/>
                <a:cs typeface="Tahoma"/>
              </a:rPr>
              <a:t>and 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go indoors.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143000" y="2660790"/>
            <a:ext cx="632294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4025" indent="-454025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1</a:t>
            </a:r>
            <a:r>
              <a:rPr lang="en-US" sz="20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2000" b="1" dirty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The store sells “not quite perfect” clothes that have small 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defects </a:t>
            </a:r>
            <a:r>
              <a:rPr lang="en-US" sz="2000" dirty="0" smtClean="0">
                <a:solidFill>
                  <a:srgbClr val="141413"/>
                </a:solidFill>
                <a:latin typeface="Tahoma"/>
                <a:cs typeface="Tahoma"/>
              </a:rPr>
              <a:t>you 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can barely see.</a:t>
            </a:r>
          </a:p>
        </p:txBody>
      </p:sp>
      <p:pic>
        <p:nvPicPr>
          <p:cNvPr id="13" name="Picture 12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17" name="Picture 16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18" name="Picture 17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19" name="Picture 18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20" name="Picture 19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21" name="Picture 20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Adding One Word to an Item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1143000" y="3352800"/>
            <a:ext cx="632294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800040"/>
                </a:solidFill>
                <a:latin typeface="Tahoma"/>
                <a:cs typeface="Tahoma"/>
              </a:rPr>
              <a:t>Clothes that are “not quite perfect” would have small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problems </a:t>
            </a:r>
            <a:r>
              <a:rPr lang="en-US" sz="1800" dirty="0" smtClean="0">
                <a:solidFill>
                  <a:srgbClr val="800040"/>
                </a:solidFill>
                <a:latin typeface="Tahoma"/>
                <a:cs typeface="Tahoma"/>
              </a:rPr>
              <a:t>or </a:t>
            </a:r>
            <a:r>
              <a:rPr lang="en-US" dirty="0" smtClean="0">
                <a:solidFill>
                  <a:srgbClr val="2468A6"/>
                </a:solidFill>
                <a:latin typeface="Tahoma"/>
                <a:cs typeface="Tahoma"/>
              </a:rPr>
              <a:t>faults</a:t>
            </a:r>
            <a:r>
              <a:rPr lang="en-US" sz="1800" dirty="0" smtClean="0">
                <a:solidFill>
                  <a:srgbClr val="800040"/>
                </a:solidFill>
                <a:latin typeface="Tahoma"/>
                <a:cs typeface="Tahoma"/>
              </a:rPr>
              <a:t>. </a:t>
            </a:r>
            <a:endParaRPr lang="en-US" sz="1800" dirty="0">
              <a:solidFill>
                <a:srgbClr val="800040"/>
              </a:solidFill>
              <a:latin typeface="Tahoma"/>
              <a:cs typeface="Tahoma"/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1143000" y="5032683"/>
            <a:ext cx="762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800040"/>
                </a:solidFill>
                <a:latin typeface="Tahoma"/>
                <a:cs typeface="Tahoma"/>
              </a:rPr>
              <a:t>Going indoors when there is lightning is being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careful</a:t>
            </a:r>
            <a:r>
              <a:rPr lang="en-US" sz="1800" dirty="0" smtClean="0">
                <a:solidFill>
                  <a:srgbClr val="800040"/>
                </a:solidFill>
                <a:latin typeface="Tahoma"/>
                <a:cs typeface="Tahoma"/>
              </a:rPr>
              <a:t>. </a:t>
            </a:r>
            <a:endParaRPr lang="en-US" sz="1800" dirty="0">
              <a:solidFill>
                <a:srgbClr val="80004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601610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143000" y="4351303"/>
            <a:ext cx="653659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4025" indent="-454025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4</a:t>
            </a:r>
            <a:r>
              <a:rPr lang="en-US" sz="20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2000" b="1" dirty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To make these cookies, chocolate chips, oatmeal, and walnuts are . . ? . . .</a:t>
            </a: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143000" y="2660790"/>
            <a:ext cx="7086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4025" indent="-454025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3</a:t>
            </a:r>
            <a:r>
              <a:rPr lang="en-US" sz="20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2000" b="1" dirty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The basketball star’s . . ? . . to students was simple: “Stay in school, work hard, and stay off drugs!”</a:t>
            </a: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685800" y="10668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buClr>
                <a:schemeClr val="tx1"/>
              </a:buClr>
              <a:tabLst>
                <a:tab pos="1084263" algn="l"/>
              </a:tabLst>
            </a:pPr>
            <a:r>
              <a:rPr lang="en-US" sz="1800" dirty="0">
                <a:latin typeface="Tahoma"/>
                <a:cs typeface="Tahoma"/>
              </a:rPr>
              <a:t>Complete each item with the correct word from the box. </a:t>
            </a:r>
          </a:p>
        </p:txBody>
      </p:sp>
      <p:pic>
        <p:nvPicPr>
          <p:cNvPr id="6" name="Picture 5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8" name="Picture 7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9" name="Picture 8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10" name="Picture 9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11" name="Picture 10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12" name="Picture 11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Adding One Word to an Item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762000" y="1447800"/>
            <a:ext cx="7543800" cy="838200"/>
          </a:xfrm>
          <a:prstGeom prst="rect">
            <a:avLst/>
          </a:prstGeom>
          <a:solidFill>
            <a:srgbClr val="D1BDCB"/>
          </a:solidFill>
          <a:ln w="9525">
            <a:solidFill>
              <a:srgbClr val="5B004B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5B004B">
                <a:alpha val="75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Tahoma"/>
              <a:ea typeface="ＭＳ Ｐゴシック" pitchFamily="-112" charset="-128"/>
              <a:cs typeface="Tahoma"/>
            </a:endParaRPr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914400" y="1524000"/>
            <a:ext cx="464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0621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A.</a:t>
            </a:r>
            <a:r>
              <a:rPr lang="en-US" sz="1600" dirty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advice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B.</a:t>
            </a:r>
            <a:r>
              <a:rPr lang="en-US" sz="1600" dirty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cautious</a:t>
            </a:r>
            <a:r>
              <a:rPr lang="en-US" sz="1600" dirty="0">
                <a:latin typeface="Tahoma"/>
                <a:cs typeface="Tahoma"/>
              </a:rPr>
              <a:t>	</a:t>
            </a: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4780068" y="15240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C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defeated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6781800" y="1524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82575" algn="l"/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D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dirty="0" smtClean="0">
                <a:latin typeface="Tahoma"/>
                <a:cs typeface="Tahoma"/>
              </a:rPr>
              <a:t> defects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914400" y="1828800"/>
            <a:ext cx="464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0621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E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impossible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F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necessary</a:t>
            </a:r>
            <a:r>
              <a:rPr lang="en-US" sz="1600" dirty="0">
                <a:latin typeface="Tahoma"/>
                <a:cs typeface="Tahoma"/>
              </a:rPr>
              <a:t>	</a:t>
            </a:r>
          </a:p>
        </p:txBody>
      </p:sp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4780068" y="1828800"/>
            <a:ext cx="175677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G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permits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6781800" y="1828800"/>
            <a:ext cx="15446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H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provide</a:t>
            </a:r>
            <a:endParaRPr lang="en-US" sz="16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97019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143000" y="4351303"/>
            <a:ext cx="6629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4025" indent="-454025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4</a:t>
            </a:r>
            <a:r>
              <a:rPr lang="en-US" sz="20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2000" b="1" dirty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To make these cookies, chocolate chips, oatmeal, and walnuts are 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necessary</a:t>
            </a:r>
            <a:r>
              <a:rPr lang="en-US" sz="2000" dirty="0" smtClean="0">
                <a:solidFill>
                  <a:srgbClr val="141413"/>
                </a:solidFill>
                <a:latin typeface="Tahoma"/>
                <a:cs typeface="Tahoma"/>
              </a:rPr>
              <a:t>.</a:t>
            </a:r>
            <a:endParaRPr lang="en-US" sz="2000" dirty="0">
              <a:solidFill>
                <a:srgbClr val="141413"/>
              </a:solidFill>
              <a:latin typeface="Tahoma"/>
              <a:cs typeface="Tahoma"/>
            </a:endParaRP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143000" y="2660790"/>
            <a:ext cx="7086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4025" indent="-454025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3</a:t>
            </a:r>
            <a:r>
              <a:rPr lang="en-US" sz="20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2000" b="1" dirty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The basketball star’s 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advice </a:t>
            </a:r>
            <a:r>
              <a:rPr lang="en-US" sz="2000" dirty="0" smtClean="0">
                <a:solidFill>
                  <a:srgbClr val="141413"/>
                </a:solidFill>
                <a:latin typeface="Tahoma"/>
                <a:cs typeface="Tahoma"/>
              </a:rPr>
              <a:t>to 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students was simple: “Stay in school, work hard, and stay off drugs!”</a:t>
            </a: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685800" y="10668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buClr>
                <a:schemeClr val="tx1"/>
              </a:buClr>
              <a:tabLst>
                <a:tab pos="1084263" algn="l"/>
              </a:tabLst>
            </a:pPr>
            <a:r>
              <a:rPr lang="en-US" sz="1800" dirty="0">
                <a:latin typeface="Tahoma"/>
                <a:cs typeface="Tahoma"/>
              </a:rPr>
              <a:t>Complete each item with the correct word from the box. </a:t>
            </a:r>
          </a:p>
        </p:txBody>
      </p:sp>
      <p:pic>
        <p:nvPicPr>
          <p:cNvPr id="6" name="Picture 5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8" name="Picture 7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9" name="Picture 8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10" name="Picture 9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11" name="Picture 10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12" name="Picture 11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Adding One Word to an Item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762000" y="1447800"/>
            <a:ext cx="7543800" cy="838200"/>
          </a:xfrm>
          <a:prstGeom prst="rect">
            <a:avLst/>
          </a:prstGeom>
          <a:solidFill>
            <a:srgbClr val="D1BDCB"/>
          </a:solidFill>
          <a:ln w="9525">
            <a:solidFill>
              <a:srgbClr val="5B004B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5B004B">
                <a:alpha val="75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Tahoma"/>
              <a:ea typeface="ＭＳ Ｐゴシック" pitchFamily="-112" charset="-128"/>
              <a:cs typeface="Tahoma"/>
            </a:endParaRPr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914400" y="1524000"/>
            <a:ext cx="464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0621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A.</a:t>
            </a:r>
            <a:r>
              <a:rPr lang="en-US" sz="1600" dirty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advice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B.</a:t>
            </a:r>
            <a:r>
              <a:rPr lang="en-US" sz="1600" dirty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cautious</a:t>
            </a:r>
            <a:r>
              <a:rPr lang="en-US" sz="1600" dirty="0">
                <a:latin typeface="Tahoma"/>
                <a:cs typeface="Tahoma"/>
              </a:rPr>
              <a:t>	</a:t>
            </a: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4780068" y="15240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C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defeated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6781800" y="1524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82575" algn="l"/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D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dirty="0" smtClean="0">
                <a:latin typeface="Tahoma"/>
                <a:cs typeface="Tahoma"/>
              </a:rPr>
              <a:t> defects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914400" y="1828800"/>
            <a:ext cx="464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0621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E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impossible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F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necessary</a:t>
            </a:r>
            <a:r>
              <a:rPr lang="en-US" sz="1600" dirty="0">
                <a:latin typeface="Tahoma"/>
                <a:cs typeface="Tahoma"/>
              </a:rPr>
              <a:t>	</a:t>
            </a:r>
          </a:p>
        </p:txBody>
      </p:sp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4780068" y="1828800"/>
            <a:ext cx="175677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G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permits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6781800" y="1828800"/>
            <a:ext cx="15446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H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provide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1143000" y="3352800"/>
            <a:ext cx="593124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800040"/>
                </a:solidFill>
                <a:latin typeface="Tahoma"/>
                <a:cs typeface="Tahoma"/>
              </a:rPr>
              <a:t>“Stay in school, work hard, and </a:t>
            </a:r>
            <a:r>
              <a:rPr lang="en-US" dirty="0" smtClean="0">
                <a:solidFill>
                  <a:srgbClr val="800040"/>
                </a:solidFill>
                <a:latin typeface="Tahoma"/>
                <a:cs typeface="Tahoma"/>
              </a:rPr>
              <a:t>stay off drugs” are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helpful ideas</a:t>
            </a:r>
            <a:r>
              <a:rPr lang="en-US" sz="1800" dirty="0" smtClean="0">
                <a:solidFill>
                  <a:srgbClr val="800040"/>
                </a:solidFill>
                <a:latin typeface="Tahoma"/>
                <a:cs typeface="Tahoma"/>
              </a:rPr>
              <a:t>. </a:t>
            </a:r>
            <a:endParaRPr lang="en-US" sz="1800" dirty="0">
              <a:solidFill>
                <a:srgbClr val="800040"/>
              </a:solidFill>
              <a:latin typeface="Tahoma"/>
              <a:cs typeface="Tahoma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143000" y="5032683"/>
            <a:ext cx="584816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800040"/>
                </a:solidFill>
                <a:latin typeface="Tahoma"/>
                <a:cs typeface="Tahoma"/>
              </a:rPr>
              <a:t>Chocolate chips, oatmeal, and walnuts are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needed</a:t>
            </a:r>
            <a:r>
              <a:rPr lang="en-US" dirty="0" smtClean="0">
                <a:solidFill>
                  <a:srgbClr val="800040"/>
                </a:solidFill>
                <a:latin typeface="Tahoma"/>
                <a:cs typeface="Tahoma"/>
              </a:rPr>
              <a:t> to make the cookies. </a:t>
            </a:r>
            <a:r>
              <a:rPr lang="en-US" sz="1800" dirty="0" smtClean="0">
                <a:solidFill>
                  <a:srgbClr val="800040"/>
                </a:solidFill>
                <a:latin typeface="Tahoma"/>
                <a:cs typeface="Tahoma"/>
              </a:rPr>
              <a:t> </a:t>
            </a:r>
            <a:endParaRPr lang="en-US" sz="1800" dirty="0">
              <a:solidFill>
                <a:srgbClr val="80004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675708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143000" y="2660790"/>
            <a:ext cx="617814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4025" indent="-454025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5</a:t>
            </a:r>
            <a:r>
              <a:rPr lang="en-US" sz="20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2000" b="1" dirty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I know who is bringing hot dogs to the picnic, but who will . . ? . . the soda?</a:t>
            </a: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685800" y="10668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buClr>
                <a:schemeClr val="tx1"/>
              </a:buClr>
              <a:tabLst>
                <a:tab pos="1084263" algn="l"/>
              </a:tabLst>
            </a:pPr>
            <a:r>
              <a:rPr lang="en-US" sz="1800" dirty="0">
                <a:latin typeface="Tahoma"/>
                <a:cs typeface="Tahoma"/>
              </a:rPr>
              <a:t>Complete each item with the correct word from the box.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43000" y="4351303"/>
            <a:ext cx="6629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4025" indent="-454025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6</a:t>
            </a:r>
            <a:r>
              <a:rPr lang="en-US" sz="20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2000" b="1" dirty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If you water plants only once in a while, it will be . . ? . . for them to grow healthy and strong.</a:t>
            </a:r>
          </a:p>
        </p:txBody>
      </p:sp>
      <p:pic>
        <p:nvPicPr>
          <p:cNvPr id="7" name="Picture 6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9" name="Picture 8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10" name="Picture 9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11" name="Picture 10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12" name="Picture 11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13" name="Picture 12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Adding One Word to an Item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762000" y="1447800"/>
            <a:ext cx="7543800" cy="838200"/>
          </a:xfrm>
          <a:prstGeom prst="rect">
            <a:avLst/>
          </a:prstGeom>
          <a:solidFill>
            <a:srgbClr val="D1BDCB"/>
          </a:solidFill>
          <a:ln w="9525">
            <a:solidFill>
              <a:srgbClr val="5B004B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5B004B">
                <a:alpha val="75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Tahoma"/>
              <a:ea typeface="ＭＳ Ｐゴシック" pitchFamily="-112" charset="-128"/>
              <a:cs typeface="Tahoma"/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914400" y="1524000"/>
            <a:ext cx="464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0621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A.</a:t>
            </a:r>
            <a:r>
              <a:rPr lang="en-US" sz="1600" dirty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advice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B.</a:t>
            </a:r>
            <a:r>
              <a:rPr lang="en-US" sz="1600" dirty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cautious</a:t>
            </a:r>
            <a:r>
              <a:rPr lang="en-US" sz="1600" dirty="0">
                <a:latin typeface="Tahoma"/>
                <a:cs typeface="Tahoma"/>
              </a:rPr>
              <a:t>	</a:t>
            </a: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4780068" y="15240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C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defeated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6781800" y="1524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82575" algn="l"/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D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dirty="0" smtClean="0">
                <a:latin typeface="Tahoma"/>
                <a:cs typeface="Tahoma"/>
              </a:rPr>
              <a:t> defects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914400" y="1828800"/>
            <a:ext cx="464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0621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E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impossible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F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necessary</a:t>
            </a:r>
            <a:r>
              <a:rPr lang="en-US" sz="1600" dirty="0">
                <a:latin typeface="Tahoma"/>
                <a:cs typeface="Tahoma"/>
              </a:rPr>
              <a:t>	</a:t>
            </a: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4780068" y="1828800"/>
            <a:ext cx="175677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G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permits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21" name="Rectangle 31"/>
          <p:cNvSpPr>
            <a:spLocks noChangeArrowheads="1"/>
          </p:cNvSpPr>
          <p:nvPr/>
        </p:nvSpPr>
        <p:spPr bwMode="auto">
          <a:xfrm>
            <a:off x="6781800" y="1828800"/>
            <a:ext cx="15446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H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provide</a:t>
            </a:r>
            <a:endParaRPr lang="en-US" sz="16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80205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143000" y="2660790"/>
            <a:ext cx="617814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4025" indent="-454025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5</a:t>
            </a:r>
            <a:r>
              <a:rPr lang="en-US" sz="20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2000" b="1" dirty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I know who is bringing hot dogs to the picnic, but who will 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provide </a:t>
            </a:r>
            <a:r>
              <a:rPr lang="en-US" sz="2000" dirty="0" smtClean="0">
                <a:solidFill>
                  <a:srgbClr val="141413"/>
                </a:solidFill>
                <a:latin typeface="Tahoma"/>
                <a:cs typeface="Tahoma"/>
              </a:rPr>
              <a:t>the 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soda?</a:t>
            </a: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685800" y="10668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buClr>
                <a:schemeClr val="tx1"/>
              </a:buClr>
              <a:tabLst>
                <a:tab pos="1084263" algn="l"/>
              </a:tabLst>
            </a:pPr>
            <a:r>
              <a:rPr lang="en-US" sz="1800" dirty="0">
                <a:latin typeface="Tahoma"/>
                <a:cs typeface="Tahoma"/>
              </a:rPr>
              <a:t>Complete each item with the correct word from the box.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42998" y="4351303"/>
            <a:ext cx="64653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4025" indent="-454025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6</a:t>
            </a:r>
            <a:r>
              <a:rPr lang="en-US" sz="20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2000" b="1" dirty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If you water plants only once in a while, it will </a:t>
            </a:r>
            <a:r>
              <a:rPr lang="en-US" sz="2000" dirty="0" smtClean="0">
                <a:solidFill>
                  <a:srgbClr val="141413"/>
                </a:solidFill>
                <a:latin typeface="Tahoma"/>
                <a:cs typeface="Tahoma"/>
              </a:rPr>
              <a:t>    be 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impossible </a:t>
            </a:r>
            <a:r>
              <a:rPr lang="en-US" sz="2000" dirty="0" smtClean="0">
                <a:solidFill>
                  <a:srgbClr val="141413"/>
                </a:solidFill>
                <a:latin typeface="Tahoma"/>
                <a:cs typeface="Tahoma"/>
              </a:rPr>
              <a:t>for 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them to grow healthy and strong.</a:t>
            </a:r>
          </a:p>
        </p:txBody>
      </p:sp>
      <p:pic>
        <p:nvPicPr>
          <p:cNvPr id="7" name="Picture 6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9" name="Picture 8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10" name="Picture 9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11" name="Picture 10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12" name="Picture 11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13" name="Picture 12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Adding One Word to an Item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762000" y="1447800"/>
            <a:ext cx="7543800" cy="838200"/>
          </a:xfrm>
          <a:prstGeom prst="rect">
            <a:avLst/>
          </a:prstGeom>
          <a:solidFill>
            <a:srgbClr val="D1BDCB"/>
          </a:solidFill>
          <a:ln w="9525">
            <a:solidFill>
              <a:srgbClr val="5B004B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5B004B">
                <a:alpha val="75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Tahoma"/>
              <a:ea typeface="ＭＳ Ｐゴシック" pitchFamily="-112" charset="-128"/>
              <a:cs typeface="Tahoma"/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914400" y="1524000"/>
            <a:ext cx="464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0621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A.</a:t>
            </a:r>
            <a:r>
              <a:rPr lang="en-US" sz="1600" dirty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advice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B.</a:t>
            </a:r>
            <a:r>
              <a:rPr lang="en-US" sz="1600" dirty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cautious</a:t>
            </a:r>
            <a:r>
              <a:rPr lang="en-US" sz="1600" dirty="0">
                <a:latin typeface="Tahoma"/>
                <a:cs typeface="Tahoma"/>
              </a:rPr>
              <a:t>	</a:t>
            </a: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4780068" y="15240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C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defeated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6781800" y="1524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82575" algn="l"/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D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dirty="0" smtClean="0">
                <a:latin typeface="Tahoma"/>
                <a:cs typeface="Tahoma"/>
              </a:rPr>
              <a:t> defects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914400" y="1828800"/>
            <a:ext cx="464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0621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E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impossible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F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necessary</a:t>
            </a:r>
            <a:r>
              <a:rPr lang="en-US" sz="1600" dirty="0">
                <a:latin typeface="Tahoma"/>
                <a:cs typeface="Tahoma"/>
              </a:rPr>
              <a:t>	</a:t>
            </a: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4780068" y="1828800"/>
            <a:ext cx="175677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G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permits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21" name="Rectangle 31"/>
          <p:cNvSpPr>
            <a:spLocks noChangeArrowheads="1"/>
          </p:cNvSpPr>
          <p:nvPr/>
        </p:nvSpPr>
        <p:spPr bwMode="auto">
          <a:xfrm>
            <a:off x="6781800" y="1828800"/>
            <a:ext cx="15446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H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provide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1143000" y="3352800"/>
            <a:ext cx="762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800040"/>
                </a:solidFill>
                <a:latin typeface="Tahoma"/>
                <a:cs typeface="Tahoma"/>
              </a:rPr>
              <a:t>The person does not know who will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give </a:t>
            </a:r>
            <a:r>
              <a:rPr lang="en-US" dirty="0" smtClean="0">
                <a:solidFill>
                  <a:srgbClr val="800040"/>
                </a:solidFill>
                <a:latin typeface="Tahoma"/>
                <a:cs typeface="Tahoma"/>
              </a:rPr>
              <a:t>(or bring) the soda.</a:t>
            </a:r>
            <a:r>
              <a:rPr lang="en-US" sz="1800" dirty="0" smtClean="0">
                <a:solidFill>
                  <a:srgbClr val="800040"/>
                </a:solidFill>
                <a:latin typeface="Tahoma"/>
                <a:cs typeface="Tahoma"/>
              </a:rPr>
              <a:t> </a:t>
            </a:r>
            <a:endParaRPr lang="en-US" sz="1800" dirty="0">
              <a:solidFill>
                <a:srgbClr val="800040"/>
              </a:solidFill>
              <a:latin typeface="Tahoma"/>
              <a:cs typeface="Tahoma"/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1143000" y="5115773"/>
            <a:ext cx="646537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800040"/>
                </a:solidFill>
                <a:latin typeface="Tahoma"/>
                <a:cs typeface="Tahoma"/>
              </a:rPr>
              <a:t>It is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not possible </a:t>
            </a:r>
            <a:r>
              <a:rPr lang="en-US" dirty="0" smtClean="0">
                <a:solidFill>
                  <a:srgbClr val="800040"/>
                </a:solidFill>
                <a:latin typeface="Tahoma"/>
                <a:cs typeface="Tahoma"/>
              </a:rPr>
              <a:t>for plants to grow healthy and strong if they do not get enough water. </a:t>
            </a:r>
            <a:r>
              <a:rPr lang="en-US" sz="1800" dirty="0" smtClean="0">
                <a:solidFill>
                  <a:srgbClr val="800040"/>
                </a:solidFill>
                <a:latin typeface="Tahoma"/>
                <a:cs typeface="Tahoma"/>
              </a:rPr>
              <a:t> </a:t>
            </a:r>
            <a:endParaRPr lang="en-US" sz="1800" dirty="0">
              <a:solidFill>
                <a:srgbClr val="80004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572366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143000" y="2660790"/>
            <a:ext cx="653659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4025" indent="-454025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7</a:t>
            </a:r>
            <a:r>
              <a:rPr lang="en-US" sz="20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2000" b="1" dirty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000" dirty="0" smtClean="0">
                <a:solidFill>
                  <a:srgbClr val="141413"/>
                </a:solidFill>
                <a:latin typeface="Tahoma"/>
                <a:cs typeface="Tahoma"/>
              </a:rPr>
              <a:t>We . . ? . . the ants in our 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kitchen with a broom and a can of bug spray.</a:t>
            </a: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685800" y="10668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buClr>
                <a:schemeClr val="tx1"/>
              </a:buClr>
              <a:tabLst>
                <a:tab pos="1084263" algn="l"/>
              </a:tabLst>
            </a:pPr>
            <a:r>
              <a:rPr lang="en-US" sz="1800" dirty="0">
                <a:latin typeface="Tahoma"/>
                <a:cs typeface="Tahoma"/>
              </a:rPr>
              <a:t>Complete each item with the correct word from the box.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43000" y="4351303"/>
            <a:ext cx="7086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4025" indent="-454025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8</a:t>
            </a:r>
            <a:r>
              <a:rPr lang="en-US" sz="20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2000" b="1" dirty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000" dirty="0" smtClean="0">
                <a:solidFill>
                  <a:srgbClr val="141413"/>
                </a:solidFill>
                <a:latin typeface="Tahoma"/>
                <a:cs typeface="Tahoma"/>
              </a:rPr>
              <a:t>That boss . . ? . . workers 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to wear jeans on Fridays.</a:t>
            </a:r>
          </a:p>
        </p:txBody>
      </p:sp>
      <p:pic>
        <p:nvPicPr>
          <p:cNvPr id="8" name="Picture 7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9" name="Picture 8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10" name="Picture 9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11" name="Picture 10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12" name="Picture 11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13" name="Picture 12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Adding One Word to an Item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762000" y="1447800"/>
            <a:ext cx="7543800" cy="838200"/>
          </a:xfrm>
          <a:prstGeom prst="rect">
            <a:avLst/>
          </a:prstGeom>
          <a:solidFill>
            <a:srgbClr val="D1BDCB"/>
          </a:solidFill>
          <a:ln w="9525">
            <a:solidFill>
              <a:srgbClr val="5B004B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5B004B">
                <a:alpha val="75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Tahoma"/>
              <a:ea typeface="ＭＳ Ｐゴシック" pitchFamily="-112" charset="-128"/>
              <a:cs typeface="Tahoma"/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914400" y="1524000"/>
            <a:ext cx="464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0621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A.</a:t>
            </a:r>
            <a:r>
              <a:rPr lang="en-US" sz="1600" dirty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advice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B.</a:t>
            </a:r>
            <a:r>
              <a:rPr lang="en-US" sz="1600" dirty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cautious</a:t>
            </a:r>
            <a:r>
              <a:rPr lang="en-US" sz="1600" dirty="0">
                <a:latin typeface="Tahoma"/>
                <a:cs typeface="Tahoma"/>
              </a:rPr>
              <a:t>	</a:t>
            </a: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4780068" y="15240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C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defeated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6781800" y="1524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82575" algn="l"/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D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dirty="0" smtClean="0">
                <a:latin typeface="Tahoma"/>
                <a:cs typeface="Tahoma"/>
              </a:rPr>
              <a:t> defects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914400" y="1828800"/>
            <a:ext cx="464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0621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E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impossible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F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necessary</a:t>
            </a:r>
            <a:r>
              <a:rPr lang="en-US" sz="1600" dirty="0">
                <a:latin typeface="Tahoma"/>
                <a:cs typeface="Tahoma"/>
              </a:rPr>
              <a:t>	</a:t>
            </a: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4780068" y="1828800"/>
            <a:ext cx="175677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G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permits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21" name="Rectangle 31"/>
          <p:cNvSpPr>
            <a:spLocks noChangeArrowheads="1"/>
          </p:cNvSpPr>
          <p:nvPr/>
        </p:nvSpPr>
        <p:spPr bwMode="auto">
          <a:xfrm>
            <a:off x="6781800" y="1828800"/>
            <a:ext cx="15446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H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provide</a:t>
            </a:r>
            <a:endParaRPr lang="en-US" sz="16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24451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143000" y="2660790"/>
            <a:ext cx="680959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4025" indent="-454025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7</a:t>
            </a:r>
            <a:r>
              <a:rPr lang="en-US" sz="20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2000" b="1" dirty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000" dirty="0" smtClean="0">
                <a:solidFill>
                  <a:srgbClr val="141413"/>
                </a:solidFill>
                <a:latin typeface="Tahoma"/>
                <a:cs typeface="Tahoma"/>
              </a:rPr>
              <a:t>We 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defeated </a:t>
            </a:r>
            <a:r>
              <a:rPr lang="en-US" sz="2000" dirty="0" smtClean="0">
                <a:solidFill>
                  <a:srgbClr val="141413"/>
                </a:solidFill>
                <a:latin typeface="Tahoma"/>
                <a:cs typeface="Tahoma"/>
              </a:rPr>
              <a:t>the ants in our 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kitchen with a broom and a can of bug spray.</a:t>
            </a: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685800" y="10668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buClr>
                <a:schemeClr val="tx1"/>
              </a:buClr>
              <a:tabLst>
                <a:tab pos="1084263" algn="l"/>
              </a:tabLst>
            </a:pPr>
            <a:r>
              <a:rPr lang="en-US" sz="1800" dirty="0">
                <a:latin typeface="Tahoma"/>
                <a:cs typeface="Tahoma"/>
              </a:rPr>
              <a:t>Complete each item with the correct word from the box.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43000" y="4351303"/>
            <a:ext cx="7086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4025" indent="-454025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8</a:t>
            </a:r>
            <a:r>
              <a:rPr lang="en-US" sz="20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2000" b="1" dirty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000" dirty="0" smtClean="0">
                <a:solidFill>
                  <a:srgbClr val="141413"/>
                </a:solidFill>
                <a:latin typeface="Tahoma"/>
                <a:cs typeface="Tahoma"/>
              </a:rPr>
              <a:t>That boss 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permits </a:t>
            </a:r>
            <a:r>
              <a:rPr lang="en-US" sz="2000" dirty="0" smtClean="0">
                <a:solidFill>
                  <a:srgbClr val="141413"/>
                </a:solidFill>
                <a:latin typeface="Tahoma"/>
                <a:cs typeface="Tahoma"/>
              </a:rPr>
              <a:t>workers 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to wear jeans on Fridays.</a:t>
            </a:r>
          </a:p>
        </p:txBody>
      </p:sp>
      <p:pic>
        <p:nvPicPr>
          <p:cNvPr id="8" name="Picture 7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9" name="Picture 8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10" name="Picture 9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11" name="Picture 10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12" name="Picture 11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13" name="Picture 12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Adding One Word to an Item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762000" y="1447800"/>
            <a:ext cx="7543800" cy="838200"/>
          </a:xfrm>
          <a:prstGeom prst="rect">
            <a:avLst/>
          </a:prstGeom>
          <a:solidFill>
            <a:srgbClr val="D1BDCB"/>
          </a:solidFill>
          <a:ln w="9525">
            <a:solidFill>
              <a:srgbClr val="5B004B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5B004B">
                <a:alpha val="75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Tahoma"/>
              <a:ea typeface="ＭＳ Ｐゴシック" pitchFamily="-112" charset="-128"/>
              <a:cs typeface="Tahoma"/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914400" y="1524000"/>
            <a:ext cx="464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0621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A.</a:t>
            </a:r>
            <a:r>
              <a:rPr lang="en-US" sz="1600" dirty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advice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B.</a:t>
            </a:r>
            <a:r>
              <a:rPr lang="en-US" sz="1600" dirty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cautious</a:t>
            </a:r>
            <a:r>
              <a:rPr lang="en-US" sz="1600" dirty="0">
                <a:latin typeface="Tahoma"/>
                <a:cs typeface="Tahoma"/>
              </a:rPr>
              <a:t>	</a:t>
            </a: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4780068" y="15240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C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defeated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6781800" y="1524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82575" algn="l"/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D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dirty="0" smtClean="0">
                <a:latin typeface="Tahoma"/>
                <a:cs typeface="Tahoma"/>
              </a:rPr>
              <a:t> defects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914400" y="1828800"/>
            <a:ext cx="464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0621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E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impossible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F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necessary</a:t>
            </a:r>
            <a:r>
              <a:rPr lang="en-US" sz="1600" dirty="0">
                <a:latin typeface="Tahoma"/>
                <a:cs typeface="Tahoma"/>
              </a:rPr>
              <a:t>	</a:t>
            </a: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4780068" y="1828800"/>
            <a:ext cx="175677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G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permits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21" name="Rectangle 31"/>
          <p:cNvSpPr>
            <a:spLocks noChangeArrowheads="1"/>
          </p:cNvSpPr>
          <p:nvPr/>
        </p:nvSpPr>
        <p:spPr bwMode="auto">
          <a:xfrm>
            <a:off x="6781800" y="1828800"/>
            <a:ext cx="15446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H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provide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1143000" y="3352800"/>
            <a:ext cx="762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800040"/>
                </a:solidFill>
                <a:latin typeface="Tahoma"/>
                <a:cs typeface="Tahoma"/>
              </a:rPr>
              <a:t>Bug spray is one way to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beat </a:t>
            </a:r>
            <a:r>
              <a:rPr lang="en-US" dirty="0" smtClean="0">
                <a:solidFill>
                  <a:srgbClr val="800040"/>
                </a:solidFill>
                <a:latin typeface="Tahoma"/>
                <a:cs typeface="Tahoma"/>
              </a:rPr>
              <a:t>ants.</a:t>
            </a:r>
            <a:r>
              <a:rPr lang="en-US" sz="1800" dirty="0" smtClean="0">
                <a:solidFill>
                  <a:srgbClr val="800040"/>
                </a:solidFill>
                <a:latin typeface="Tahoma"/>
                <a:cs typeface="Tahoma"/>
              </a:rPr>
              <a:t> </a:t>
            </a:r>
            <a:endParaRPr lang="en-US" sz="1800" dirty="0">
              <a:solidFill>
                <a:srgbClr val="800040"/>
              </a:solidFill>
              <a:latin typeface="Tahoma"/>
              <a:cs typeface="Tahoma"/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1143000" y="4894143"/>
            <a:ext cx="71834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800040"/>
                </a:solidFill>
                <a:latin typeface="Tahoma"/>
                <a:cs typeface="Tahoma"/>
              </a:rPr>
              <a:t>The boss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lets </a:t>
            </a:r>
            <a:r>
              <a:rPr lang="en-US" dirty="0" smtClean="0">
                <a:solidFill>
                  <a:srgbClr val="800040"/>
                </a:solidFill>
                <a:latin typeface="Tahoma"/>
                <a:cs typeface="Tahoma"/>
              </a:rPr>
              <a:t>workers wear jeans. </a:t>
            </a:r>
            <a:r>
              <a:rPr lang="en-US" sz="1800" dirty="0" smtClean="0">
                <a:solidFill>
                  <a:srgbClr val="800040"/>
                </a:solidFill>
                <a:latin typeface="Tahoma"/>
                <a:cs typeface="Tahoma"/>
              </a:rPr>
              <a:t> </a:t>
            </a:r>
            <a:endParaRPr lang="en-US" sz="1800" dirty="0">
              <a:solidFill>
                <a:srgbClr val="80004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967342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EF5E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95400" y="2957338"/>
            <a:ext cx="6629400" cy="281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7013" defTabSz="914400" fontAlgn="base">
              <a:spcBef>
                <a:spcPct val="0"/>
              </a:spcBef>
              <a:spcAft>
                <a:spcPct val="50000"/>
              </a:spcAft>
              <a:tabLst>
                <a:tab pos="568325" algn="l"/>
                <a:tab pos="4119563" algn="l"/>
                <a:tab pos="4460875" algn="l"/>
              </a:tabLst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Tahoma" charset="0"/>
              </a:rPr>
              <a:t>•</a:t>
            </a:r>
            <a:r>
              <a:rPr lang="en-US" sz="2800" b="1" kern="0" dirty="0" smtClean="0">
                <a:solidFill>
                  <a:srgbClr val="800040"/>
                </a:solidFill>
                <a:latin typeface="Tahoma" charset="0"/>
              </a:rPr>
              <a:t>	</a:t>
            </a:r>
            <a:r>
              <a:rPr lang="en-US" sz="2800" kern="0" dirty="0" smtClean="0">
                <a:solidFill>
                  <a:srgbClr val="5B004B"/>
                </a:solidFill>
                <a:latin typeface="Tahoma" charset="0"/>
              </a:rPr>
              <a:t>advice</a:t>
            </a:r>
            <a:r>
              <a:rPr lang="en-US" sz="2800" kern="0" dirty="0" smtClean="0">
                <a:solidFill>
                  <a:prstClr val="black"/>
                </a:solidFill>
                <a:latin typeface="Tahoma" charset="0"/>
              </a:rPr>
              <a:t>	</a:t>
            </a:r>
            <a:r>
              <a:rPr lang="en-US" sz="2800" b="1" kern="0" dirty="0" smtClean="0">
                <a:solidFill>
                  <a:srgbClr val="2468A6"/>
                </a:solidFill>
                <a:latin typeface="Tahoma" charset="0"/>
              </a:rPr>
              <a:t>•</a:t>
            </a:r>
            <a:r>
              <a:rPr lang="en-US" sz="2800" kern="0" dirty="0" smtClean="0">
                <a:solidFill>
                  <a:srgbClr val="2468A6"/>
                </a:solidFill>
                <a:latin typeface="Tahoma" charset="0"/>
              </a:rPr>
              <a:t> </a:t>
            </a:r>
            <a:r>
              <a:rPr lang="en-US" sz="2800" kern="0" dirty="0" smtClean="0">
                <a:solidFill>
                  <a:srgbClr val="5B004B"/>
                </a:solidFill>
                <a:latin typeface="Tahoma" charset="0"/>
              </a:rPr>
              <a:t>impossible</a:t>
            </a:r>
          </a:p>
          <a:p>
            <a:pPr marL="227013" defTabSz="914400" fontAlgn="base">
              <a:spcBef>
                <a:spcPct val="0"/>
              </a:spcBef>
              <a:spcAft>
                <a:spcPct val="50000"/>
              </a:spcAft>
              <a:tabLst>
                <a:tab pos="568325" algn="l"/>
                <a:tab pos="4119563" algn="l"/>
                <a:tab pos="4460875" algn="l"/>
              </a:tabLst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Tahoma" charset="0"/>
              </a:rPr>
              <a:t>•</a:t>
            </a:r>
            <a:r>
              <a:rPr lang="en-US" sz="2800" kern="0" dirty="0" smtClean="0">
                <a:solidFill>
                  <a:prstClr val="black"/>
                </a:solidFill>
                <a:latin typeface="Tahoma" charset="0"/>
              </a:rPr>
              <a:t> </a:t>
            </a:r>
            <a:r>
              <a:rPr lang="en-US" sz="2800" kern="0" dirty="0" smtClean="0">
                <a:solidFill>
                  <a:srgbClr val="5B004B"/>
                </a:solidFill>
                <a:latin typeface="Tahoma" charset="0"/>
              </a:rPr>
              <a:t>cautious</a:t>
            </a:r>
            <a:r>
              <a:rPr lang="en-US" sz="2800" kern="0" dirty="0" smtClean="0">
                <a:solidFill>
                  <a:prstClr val="black"/>
                </a:solidFill>
                <a:latin typeface="Tahoma" charset="0"/>
              </a:rPr>
              <a:t>	</a:t>
            </a:r>
            <a:r>
              <a:rPr lang="en-US" sz="2800" b="1" kern="0" dirty="0" smtClean="0">
                <a:solidFill>
                  <a:srgbClr val="2468A6"/>
                </a:solidFill>
                <a:latin typeface="Tahoma" charset="0"/>
              </a:rPr>
              <a:t>•</a:t>
            </a:r>
            <a:r>
              <a:rPr lang="en-US" sz="2800" kern="0" dirty="0" smtClean="0">
                <a:solidFill>
                  <a:srgbClr val="2468A6"/>
                </a:solidFill>
                <a:latin typeface="Tahoma" charset="0"/>
              </a:rPr>
              <a:t> </a:t>
            </a:r>
            <a:r>
              <a:rPr lang="en-US" sz="2800" kern="0" dirty="0" smtClean="0">
                <a:solidFill>
                  <a:srgbClr val="5B004B"/>
                </a:solidFill>
                <a:latin typeface="Tahoma" charset="0"/>
              </a:rPr>
              <a:t>necessary</a:t>
            </a:r>
          </a:p>
          <a:p>
            <a:pPr marL="227013" defTabSz="914400" fontAlgn="base">
              <a:spcBef>
                <a:spcPct val="0"/>
              </a:spcBef>
              <a:spcAft>
                <a:spcPct val="50000"/>
              </a:spcAft>
              <a:tabLst>
                <a:tab pos="568325" algn="l"/>
                <a:tab pos="4119563" algn="l"/>
                <a:tab pos="4460875" algn="l"/>
              </a:tabLst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Tahoma" charset="0"/>
              </a:rPr>
              <a:t>•</a:t>
            </a:r>
            <a:r>
              <a:rPr lang="en-US" sz="2800" kern="0" dirty="0" smtClean="0">
                <a:solidFill>
                  <a:srgbClr val="2468A6"/>
                </a:solidFill>
                <a:latin typeface="Tahoma" charset="0"/>
              </a:rPr>
              <a:t> </a:t>
            </a:r>
            <a:r>
              <a:rPr lang="en-US" sz="2800" kern="0" dirty="0" smtClean="0">
                <a:solidFill>
                  <a:srgbClr val="5B004B"/>
                </a:solidFill>
                <a:latin typeface="Tahoma" charset="0"/>
              </a:rPr>
              <a:t>defeat</a:t>
            </a:r>
            <a:r>
              <a:rPr lang="en-US" sz="2800" kern="0" dirty="0" smtClean="0">
                <a:solidFill>
                  <a:prstClr val="black"/>
                </a:solidFill>
                <a:latin typeface="Tahoma" charset="0"/>
              </a:rPr>
              <a:t>	</a:t>
            </a:r>
            <a:r>
              <a:rPr lang="en-US" sz="2800" b="1" kern="0" dirty="0" smtClean="0">
                <a:solidFill>
                  <a:srgbClr val="2468A6"/>
                </a:solidFill>
                <a:latin typeface="Tahoma" charset="0"/>
              </a:rPr>
              <a:t>•</a:t>
            </a:r>
            <a:r>
              <a:rPr lang="en-US" sz="2800" kern="0" dirty="0" smtClean="0">
                <a:solidFill>
                  <a:srgbClr val="2468A6"/>
                </a:solidFill>
                <a:latin typeface="Tahoma" charset="0"/>
              </a:rPr>
              <a:t> </a:t>
            </a:r>
            <a:r>
              <a:rPr lang="en-US" sz="2800" kern="0" dirty="0" smtClean="0">
                <a:solidFill>
                  <a:srgbClr val="5B004B"/>
                </a:solidFill>
                <a:latin typeface="Tahoma" charset="0"/>
              </a:rPr>
              <a:t>permit</a:t>
            </a:r>
          </a:p>
          <a:p>
            <a:pPr marL="227013" defTabSz="914400" fontAlgn="base">
              <a:spcBef>
                <a:spcPct val="0"/>
              </a:spcBef>
              <a:spcAft>
                <a:spcPct val="50000"/>
              </a:spcAft>
              <a:tabLst>
                <a:tab pos="568325" algn="l"/>
                <a:tab pos="4119563" algn="l"/>
                <a:tab pos="4460875" algn="l"/>
              </a:tabLst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Tahoma" charset="0"/>
              </a:rPr>
              <a:t>•</a:t>
            </a:r>
            <a:r>
              <a:rPr lang="en-US" sz="2800" kern="0" dirty="0" smtClean="0">
                <a:solidFill>
                  <a:srgbClr val="2468A6"/>
                </a:solidFill>
                <a:latin typeface="Tahoma" charset="0"/>
              </a:rPr>
              <a:t> </a:t>
            </a:r>
            <a:r>
              <a:rPr lang="en-US" sz="2800" kern="0" dirty="0" smtClean="0">
                <a:solidFill>
                  <a:srgbClr val="5B004B"/>
                </a:solidFill>
                <a:latin typeface="Tahoma" charset="0"/>
              </a:rPr>
              <a:t>defect</a:t>
            </a:r>
            <a:r>
              <a:rPr lang="en-US" sz="2800" kern="0" dirty="0" smtClean="0">
                <a:solidFill>
                  <a:prstClr val="black"/>
                </a:solidFill>
                <a:latin typeface="Tahoma" charset="0"/>
              </a:rPr>
              <a:t>	</a:t>
            </a:r>
            <a:r>
              <a:rPr lang="en-US" sz="2800" b="1" kern="0" dirty="0" smtClean="0">
                <a:solidFill>
                  <a:srgbClr val="2468A6"/>
                </a:solidFill>
                <a:latin typeface="Tahoma" charset="0"/>
              </a:rPr>
              <a:t>•</a:t>
            </a:r>
            <a:r>
              <a:rPr lang="en-US" sz="2800" kern="0" dirty="0" smtClean="0">
                <a:solidFill>
                  <a:srgbClr val="2468A6"/>
                </a:solidFill>
                <a:latin typeface="Tahoma" charset="0"/>
              </a:rPr>
              <a:t> </a:t>
            </a:r>
            <a:r>
              <a:rPr lang="en-US" sz="2800" kern="0" dirty="0" smtClean="0">
                <a:solidFill>
                  <a:srgbClr val="5B004B"/>
                </a:solidFill>
                <a:latin typeface="Tahoma" charset="0"/>
              </a:rPr>
              <a:t>provide</a:t>
            </a:r>
          </a:p>
        </p:txBody>
      </p:sp>
      <p:pic>
        <p:nvPicPr>
          <p:cNvPr id="20" name="Picture 19" descr="VB ch 01 title small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/>
          <a:stretch/>
        </p:blipFill>
        <p:spPr>
          <a:xfrm>
            <a:off x="4732190" y="0"/>
            <a:ext cx="1892808" cy="2011680"/>
          </a:xfrm>
          <a:prstGeom prst="rect">
            <a:avLst/>
          </a:prstGeom>
        </p:spPr>
      </p:pic>
      <p:pic>
        <p:nvPicPr>
          <p:cNvPr id="24" name="Picture 23" descr="VB ch 01 title small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/>
          <a:stretch/>
        </p:blipFill>
        <p:spPr>
          <a:xfrm>
            <a:off x="6395448" y="0"/>
            <a:ext cx="1892808" cy="2011680"/>
          </a:xfrm>
          <a:prstGeom prst="rect">
            <a:avLst/>
          </a:prstGeom>
        </p:spPr>
      </p:pic>
      <p:pic>
        <p:nvPicPr>
          <p:cNvPr id="25" name="Picture 24" descr="VB ch 01 title small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/>
          <a:stretch/>
        </p:blipFill>
        <p:spPr>
          <a:xfrm>
            <a:off x="7281924" y="0"/>
            <a:ext cx="1892808" cy="2011680"/>
          </a:xfrm>
          <a:prstGeom prst="rect">
            <a:avLst/>
          </a:prstGeom>
        </p:spPr>
      </p:pic>
      <p:pic>
        <p:nvPicPr>
          <p:cNvPr id="2" name="Picture 1" descr="chap 15.ps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1999"/>
          <a:stretch/>
        </p:blipFill>
        <p:spPr>
          <a:xfrm>
            <a:off x="0" y="0"/>
            <a:ext cx="4989690" cy="201168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10"/>
            <a:ext cx="3264267" cy="47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smtClean="0">
                <a:solidFill>
                  <a:srgbClr val="D1BDCB"/>
                </a:solidFill>
                <a:latin typeface="Lucida Sans Unicode"/>
                <a:cs typeface="Lucida Sans Unicode"/>
              </a:rPr>
              <a:t>UNIT THREE</a:t>
            </a:r>
            <a:endParaRPr lang="en-US" sz="2800" b="1" kern="0" dirty="0">
              <a:solidFill>
                <a:srgbClr val="D1BDCB"/>
              </a:solidFill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36845249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13" name="Picture 12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14" name="Picture 13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15" name="Picture 14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16" name="Picture 15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17" name="Picture 16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143000" y="9906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  <a:spcAft>
                <a:spcPct val="30000"/>
              </a:spcAft>
              <a:buClr>
                <a:schemeClr val="tx1"/>
              </a:buClr>
            </a:pPr>
            <a:r>
              <a:rPr lang="en-US" sz="1800" dirty="0">
                <a:latin typeface="Tahoma"/>
                <a:cs typeface="Tahoma"/>
              </a:rPr>
              <a:t>Choose the meaning closest to that of the </a:t>
            </a:r>
            <a:r>
              <a:rPr lang="en-US" sz="1800" b="1" dirty="0">
                <a:latin typeface="Tahoma"/>
                <a:cs typeface="Tahoma"/>
              </a:rPr>
              <a:t>boldfaced</a:t>
            </a:r>
            <a:r>
              <a:rPr lang="en-US" sz="1800" dirty="0">
                <a:latin typeface="Tahoma"/>
                <a:cs typeface="Tahoma"/>
              </a:rPr>
              <a:t> word. </a:t>
            </a:r>
            <a:endParaRPr lang="en-US" sz="1800" dirty="0">
              <a:solidFill>
                <a:schemeClr val="accent2"/>
              </a:solidFill>
              <a:latin typeface="Tahoma"/>
              <a:cs typeface="Tahoma"/>
            </a:endParaRPr>
          </a:p>
        </p:txBody>
      </p:sp>
      <p:sp>
        <p:nvSpPr>
          <p:cNvPr id="4" name="Rectangle 36"/>
          <p:cNvSpPr>
            <a:spLocks noChangeArrowheads="1"/>
          </p:cNvSpPr>
          <p:nvPr/>
        </p:nvSpPr>
        <p:spPr bwMode="auto">
          <a:xfrm>
            <a:off x="1143000" y="1443038"/>
            <a:ext cx="67818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5B004B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6019800" y="1479550"/>
            <a:ext cx="159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US" sz="2000" dirty="0">
                <a:latin typeface="Times" charset="0"/>
              </a:rPr>
              <a:t>–</a:t>
            </a:r>
            <a:r>
              <a:rPr lang="en-US" sz="2000" dirty="0" smtClean="0">
                <a:latin typeface="Times" charset="0"/>
              </a:rPr>
              <a:t> </a:t>
            </a:r>
            <a:r>
              <a:rPr lang="en-US" sz="2000" i="1" dirty="0" smtClean="0">
                <a:latin typeface="Times" charset="0"/>
              </a:rPr>
              <a:t>noun</a:t>
            </a:r>
            <a:endParaRPr lang="en-US" sz="2000" dirty="0">
              <a:latin typeface="Times" charset="0"/>
            </a:endParaRP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4648200" y="3656013"/>
            <a:ext cx="3733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 smtClean="0">
                <a:solidFill>
                  <a:srgbClr val="2468A6"/>
                </a:solidFill>
                <a:latin typeface="Tahoma"/>
                <a:cs typeface="Tahoma"/>
              </a:rPr>
              <a:t>Advice </a:t>
            </a:r>
            <a:r>
              <a:rPr lang="en-US" sz="2000" dirty="0" smtClean="0">
                <a:latin typeface="Tahoma"/>
                <a:cs typeface="Tahoma"/>
              </a:rPr>
              <a:t>means</a:t>
            </a:r>
            <a:endParaRPr lang="en-US" sz="2000" dirty="0">
              <a:latin typeface="Tahoma"/>
              <a:cs typeface="Tahoma"/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A.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h</a:t>
            </a:r>
            <a:r>
              <a:rPr lang="en-US" sz="2000" dirty="0" smtClean="0">
                <a:latin typeface="Tahoma"/>
                <a:cs typeface="Tahoma"/>
              </a:rPr>
              <a:t>elpful idea.</a:t>
            </a:r>
            <a:r>
              <a:rPr lang="en-US" sz="2000" dirty="0">
                <a:latin typeface="Tahoma"/>
                <a:cs typeface="Tahoma"/>
              </a:rPr>
              <a:t>	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B.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friendship.</a:t>
            </a:r>
            <a:r>
              <a:rPr lang="en-US" sz="2000" dirty="0">
                <a:latin typeface="Tahoma"/>
                <a:cs typeface="Tahoma"/>
              </a:rPr>
              <a:t>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C.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mistake.  </a:t>
            </a:r>
            <a:endParaRPr lang="en-US" sz="2000" dirty="0">
              <a:latin typeface="Tahoma"/>
              <a:cs typeface="Tahoma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146175" y="1447800"/>
            <a:ext cx="258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>
              <a:tabLst>
                <a:tab pos="347663" algn="r"/>
                <a:tab pos="460375" algn="l"/>
              </a:tabLst>
            </a:pPr>
            <a:r>
              <a:rPr lang="en-US" sz="2400" b="1" dirty="0" smtClean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400" b="1" dirty="0" smtClean="0">
                <a:solidFill>
                  <a:srgbClr val="2468A6"/>
                </a:solidFill>
                <a:latin typeface="Tahoma"/>
                <a:cs typeface="Tahoma"/>
              </a:rPr>
              <a:t>1</a:t>
            </a:r>
            <a:r>
              <a:rPr lang="en-US" sz="2400" dirty="0">
                <a:latin typeface="Tahoma"/>
                <a:cs typeface="Tahoma"/>
              </a:rPr>
              <a:t>	</a:t>
            </a:r>
            <a:r>
              <a:rPr lang="en-US" sz="2400" b="1" dirty="0" smtClean="0">
                <a:solidFill>
                  <a:srgbClr val="5B004B"/>
                </a:solidFill>
                <a:latin typeface="Tahoma"/>
                <a:cs typeface="Tahoma"/>
              </a:rPr>
              <a:t>advice</a:t>
            </a:r>
            <a:endParaRPr lang="en-US" sz="24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5377" y="1459451"/>
            <a:ext cx="1053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(ad-</a:t>
            </a:r>
            <a:r>
              <a:rPr lang="en-US" sz="2000" b="1" dirty="0" smtClean="0">
                <a:latin typeface="Times"/>
                <a:cs typeface="Times"/>
              </a:rPr>
              <a:t>viis</a:t>
            </a:r>
            <a:r>
              <a:rPr lang="en-US" sz="2000" dirty="0" smtClean="0">
                <a:latin typeface="Times"/>
                <a:cs typeface="Times"/>
              </a:rPr>
              <a:t>)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Learning Eight New Words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1143000" y="2097420"/>
            <a:ext cx="7086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</a:rPr>
              <a:t>•</a:t>
            </a:r>
            <a:r>
              <a:rPr lang="en-US" sz="2000" dirty="0" smtClean="0"/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My mother’s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advice</a:t>
            </a:r>
            <a:r>
              <a:rPr lang="en-US" sz="2000" dirty="0">
                <a:solidFill>
                  <a:srgbClr val="5B004B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to me whenever I get sick is to stay in bed.</a:t>
            </a:r>
            <a:endParaRPr lang="en-US" sz="2000" dirty="0" smtClean="0">
              <a:solidFill>
                <a:srgbClr val="141413"/>
              </a:solidFill>
              <a:latin typeface="Times-Roman"/>
            </a:endParaRPr>
          </a:p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 smtClean="0">
                <a:solidFill>
                  <a:srgbClr val="5B004B"/>
                </a:solidFill>
              </a:rPr>
              <a:t>•</a:t>
            </a:r>
            <a:r>
              <a:rPr lang="en-US" sz="2000" dirty="0" smtClean="0">
                <a:latin typeface="Times" charset="0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Friends often give good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advice</a:t>
            </a:r>
            <a:r>
              <a:rPr lang="en-US" sz="2000" dirty="0">
                <a:solidFill>
                  <a:srgbClr val="5B004B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when you are trying to make a decision.</a:t>
            </a:r>
            <a:endParaRPr lang="en-US" sz="2000" dirty="0">
              <a:solidFill>
                <a:srgbClr val="141413"/>
              </a:solidFill>
              <a:latin typeface="Times"/>
              <a:cs typeface="Times"/>
            </a:endParaRPr>
          </a:p>
        </p:txBody>
      </p:sp>
      <p:pic>
        <p:nvPicPr>
          <p:cNvPr id="2" name="advic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35040" y="1548804"/>
            <a:ext cx="274320" cy="274320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979709" y="6268659"/>
            <a:ext cx="2871839" cy="52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>
                <a:latin typeface="Times" pitchFamily="17" charset="0"/>
              </a:rPr>
              <a:t>Giving a young girl </a:t>
            </a:r>
            <a:r>
              <a:rPr lang="en-US" sz="2000" b="1" dirty="0" smtClean="0">
                <a:solidFill>
                  <a:srgbClr val="2468A6"/>
                </a:solidFill>
                <a:latin typeface="Times" pitchFamily="17" charset="0"/>
              </a:rPr>
              <a:t>advice </a:t>
            </a:r>
            <a:r>
              <a:rPr lang="en-US" sz="2000" dirty="0" smtClean="0">
                <a:latin typeface="Times" pitchFamily="17" charset="0"/>
              </a:rPr>
              <a:t>about fishing</a:t>
            </a:r>
            <a:endParaRPr lang="en-US" sz="2000" b="1" dirty="0" smtClean="0">
              <a:solidFill>
                <a:srgbClr val="1350B2"/>
              </a:solidFill>
              <a:latin typeface="Times" pitchFamily="17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5400000">
            <a:off x="-1389665" y="5225867"/>
            <a:ext cx="3039363" cy="230831"/>
          </a:xfrm>
          <a:prstGeom prst="rect">
            <a:avLst/>
          </a:prstGeom>
          <a:noFill/>
        </p:spPr>
        <p:txBody>
          <a:bodyPr wrap="square" rtlCol="0">
            <a:spAutoFit/>
            <a:flatTx/>
          </a:bodyPr>
          <a:lstStyle/>
          <a:p>
            <a:pPr algn="r"/>
            <a:r>
              <a:rPr lang="en-US" sz="900" dirty="0" smtClean="0">
                <a:latin typeface="Times"/>
                <a:cs typeface="Times"/>
              </a:rPr>
              <a:t>Photo: </a:t>
            </a:r>
            <a:r>
              <a:rPr lang="en-US" sz="900" dirty="0">
                <a:latin typeface="Times"/>
                <a:cs typeface="Times"/>
              </a:rPr>
              <a:t>US FWS/Steve Hillebrand</a:t>
            </a:r>
            <a:endParaRPr lang="fi-FI" sz="900" dirty="0">
              <a:latin typeface="Times"/>
              <a:cs typeface="Times"/>
            </a:endParaRPr>
          </a:p>
        </p:txBody>
      </p:sp>
      <p:pic>
        <p:nvPicPr>
          <p:cNvPr id="7" name="Picture 6" descr="advice 5 US FWS:Steve Hillebran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91" y="3221182"/>
            <a:ext cx="3051517" cy="3017520"/>
          </a:xfrm>
          <a:prstGeom prst="rect">
            <a:avLst/>
          </a:prstGeom>
          <a:ln>
            <a:solidFill>
              <a:srgbClr val="2468A6"/>
            </a:solidFill>
          </a:ln>
        </p:spPr>
      </p:pic>
    </p:spTree>
    <p:extLst>
      <p:ext uri="{BB962C8B-B14F-4D97-AF65-F5344CB8AC3E}">
        <p14:creationId xmlns:p14="http://schemas.microsoft.com/office/powerpoint/2010/main" val="29259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 thruBlk="1"/>
      </p:transition>
    </mc:Choice>
    <mc:Fallback xmlns="">
      <p:transition xmlns:p14="http://schemas.microsoft.com/office/powerpoint/2010/main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13" name="Picture 12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14" name="Picture 13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15" name="Picture 14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16" name="Picture 15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17" name="Picture 16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143000" y="9906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  <a:spcAft>
                <a:spcPct val="30000"/>
              </a:spcAft>
              <a:buClr>
                <a:schemeClr val="tx1"/>
              </a:buClr>
            </a:pPr>
            <a:r>
              <a:rPr lang="en-US" sz="1800" dirty="0">
                <a:latin typeface="Tahoma"/>
                <a:cs typeface="Tahoma"/>
              </a:rPr>
              <a:t>Choose the meaning closest to that of the </a:t>
            </a:r>
            <a:r>
              <a:rPr lang="en-US" sz="1800" b="1" dirty="0">
                <a:latin typeface="Tahoma"/>
                <a:cs typeface="Tahoma"/>
              </a:rPr>
              <a:t>boldfaced</a:t>
            </a:r>
            <a:r>
              <a:rPr lang="en-US" sz="1800" dirty="0">
                <a:latin typeface="Tahoma"/>
                <a:cs typeface="Tahoma"/>
              </a:rPr>
              <a:t> word. </a:t>
            </a:r>
            <a:endParaRPr lang="en-US" sz="1800" dirty="0">
              <a:solidFill>
                <a:schemeClr val="accent2"/>
              </a:solidFill>
              <a:latin typeface="Tahoma"/>
              <a:cs typeface="Tahoma"/>
            </a:endParaRPr>
          </a:p>
        </p:txBody>
      </p:sp>
      <p:sp>
        <p:nvSpPr>
          <p:cNvPr id="4" name="Rectangle 36"/>
          <p:cNvSpPr>
            <a:spLocks noChangeArrowheads="1"/>
          </p:cNvSpPr>
          <p:nvPr/>
        </p:nvSpPr>
        <p:spPr bwMode="auto">
          <a:xfrm>
            <a:off x="1143000" y="1443038"/>
            <a:ext cx="67818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5B004B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6019800" y="1479550"/>
            <a:ext cx="159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US" sz="2000" dirty="0">
                <a:latin typeface="Times" charset="0"/>
              </a:rPr>
              <a:t>–</a:t>
            </a:r>
            <a:r>
              <a:rPr lang="en-US" sz="2000" dirty="0" smtClean="0">
                <a:latin typeface="Times" charset="0"/>
              </a:rPr>
              <a:t> </a:t>
            </a:r>
            <a:r>
              <a:rPr lang="en-US" sz="2000" i="1" dirty="0" smtClean="0">
                <a:latin typeface="Times" charset="0"/>
              </a:rPr>
              <a:t>noun</a:t>
            </a:r>
            <a:endParaRPr lang="en-US" sz="2000" dirty="0">
              <a:latin typeface="Times" charset="0"/>
            </a:endParaRP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4648200" y="3656013"/>
            <a:ext cx="3733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 smtClean="0">
                <a:solidFill>
                  <a:srgbClr val="2468A6"/>
                </a:solidFill>
                <a:latin typeface="Tahoma"/>
                <a:cs typeface="Tahoma"/>
              </a:rPr>
              <a:t>Advice </a:t>
            </a:r>
            <a:r>
              <a:rPr lang="en-US" sz="2000" dirty="0" smtClean="0">
                <a:latin typeface="Tahoma"/>
                <a:cs typeface="Tahoma"/>
              </a:rPr>
              <a:t>means</a:t>
            </a:r>
            <a:endParaRPr lang="en-US" sz="2000" dirty="0">
              <a:latin typeface="Tahoma"/>
              <a:cs typeface="Tahoma"/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Tahoma"/>
                <a:cs typeface="Tahoma"/>
              </a:rPr>
              <a:t>A.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ahoma"/>
                <a:cs typeface="Tahoma"/>
              </a:rPr>
              <a:t>h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elpful idea.</a:t>
            </a:r>
            <a:r>
              <a:rPr lang="en-US" sz="2000" dirty="0">
                <a:latin typeface="Tahoma"/>
                <a:cs typeface="Tahoma"/>
              </a:rPr>
              <a:t>	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B.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friendship.</a:t>
            </a:r>
            <a:r>
              <a:rPr lang="en-US" sz="2000" dirty="0">
                <a:latin typeface="Tahoma"/>
                <a:cs typeface="Tahoma"/>
              </a:rPr>
              <a:t>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C.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mistake.  </a:t>
            </a:r>
            <a:endParaRPr lang="en-US" sz="2000" dirty="0">
              <a:latin typeface="Tahoma"/>
              <a:cs typeface="Tahoma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146175" y="1447800"/>
            <a:ext cx="258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>
              <a:tabLst>
                <a:tab pos="347663" algn="r"/>
                <a:tab pos="460375" algn="l"/>
              </a:tabLst>
            </a:pPr>
            <a:r>
              <a:rPr lang="en-US" sz="2400" b="1" dirty="0" smtClean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400" b="1" dirty="0" smtClean="0">
                <a:solidFill>
                  <a:srgbClr val="2468A6"/>
                </a:solidFill>
                <a:latin typeface="Tahoma"/>
                <a:cs typeface="Tahoma"/>
              </a:rPr>
              <a:t>1</a:t>
            </a:r>
            <a:r>
              <a:rPr lang="en-US" sz="2400" dirty="0">
                <a:latin typeface="Tahoma"/>
                <a:cs typeface="Tahoma"/>
              </a:rPr>
              <a:t>	</a:t>
            </a:r>
            <a:r>
              <a:rPr lang="en-US" sz="2400" b="1" dirty="0" smtClean="0">
                <a:solidFill>
                  <a:srgbClr val="5B004B"/>
                </a:solidFill>
                <a:latin typeface="Tahoma"/>
                <a:cs typeface="Tahoma"/>
              </a:rPr>
              <a:t>advice</a:t>
            </a:r>
            <a:endParaRPr lang="en-US" sz="24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5377" y="1459451"/>
            <a:ext cx="1053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(ad-</a:t>
            </a:r>
            <a:r>
              <a:rPr lang="en-US" sz="2000" b="1" dirty="0" smtClean="0">
                <a:latin typeface="Times"/>
                <a:cs typeface="Times"/>
              </a:rPr>
              <a:t>viis</a:t>
            </a:r>
            <a:r>
              <a:rPr lang="en-US" sz="2000" dirty="0" smtClean="0">
                <a:latin typeface="Times"/>
                <a:cs typeface="Times"/>
              </a:rPr>
              <a:t>)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Learning Eight New Words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1143000" y="2097420"/>
            <a:ext cx="7086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</a:rPr>
              <a:t>•</a:t>
            </a:r>
            <a:r>
              <a:rPr lang="en-US" sz="2000" dirty="0" smtClean="0"/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My mother’s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advice</a:t>
            </a:r>
            <a:r>
              <a:rPr lang="en-US" sz="2000" dirty="0">
                <a:solidFill>
                  <a:srgbClr val="5B004B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to me whenever I get sick is to stay in bed.</a:t>
            </a:r>
            <a:endParaRPr lang="en-US" sz="2000" dirty="0" smtClean="0">
              <a:solidFill>
                <a:srgbClr val="141413"/>
              </a:solidFill>
              <a:latin typeface="Times-Roman"/>
            </a:endParaRPr>
          </a:p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 smtClean="0">
                <a:solidFill>
                  <a:srgbClr val="5B004B"/>
                </a:solidFill>
              </a:rPr>
              <a:t>•</a:t>
            </a:r>
            <a:r>
              <a:rPr lang="en-US" sz="2000" dirty="0" smtClean="0">
                <a:latin typeface="Times" charset="0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Friends often give good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advice</a:t>
            </a:r>
            <a:r>
              <a:rPr lang="en-US" sz="2000" dirty="0">
                <a:solidFill>
                  <a:srgbClr val="5B004B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when you are trying to make a decision.</a:t>
            </a:r>
            <a:endParaRPr lang="en-US" sz="2000" dirty="0">
              <a:solidFill>
                <a:srgbClr val="141413"/>
              </a:solidFill>
              <a:latin typeface="Times"/>
              <a:cs typeface="Time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648200" y="5140035"/>
            <a:ext cx="373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prstTxWarp prst="textNoShape">
              <a:avLst/>
            </a:prstTxWarp>
          </a:bodyPr>
          <a:lstStyle/>
          <a:p>
            <a:pPr eaLnBrk="1" hangingPunct="1"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Mother’s suggestion to stay in bed is a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helpful idea</a:t>
            </a: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. Friends can give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helpful ideas </a:t>
            </a: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when you need to make a decision. </a:t>
            </a:r>
            <a:endParaRPr lang="en-US" sz="18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pic>
        <p:nvPicPr>
          <p:cNvPr id="20" name="advic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35040" y="1548804"/>
            <a:ext cx="274320" cy="274320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979709" y="6280204"/>
            <a:ext cx="2871839" cy="49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dirty="0" smtClean="0">
                <a:latin typeface="Times" pitchFamily="17" charset="0"/>
              </a:rPr>
              <a:t>Giving a young girl </a:t>
            </a:r>
            <a:r>
              <a:rPr lang="en-US" sz="2000" b="1" dirty="0" smtClean="0">
                <a:solidFill>
                  <a:srgbClr val="2468A6"/>
                </a:solidFill>
                <a:latin typeface="Times" pitchFamily="17" charset="0"/>
              </a:rPr>
              <a:t>advice </a:t>
            </a:r>
            <a:r>
              <a:rPr lang="en-US" sz="2000" dirty="0" smtClean="0">
                <a:latin typeface="Times" pitchFamily="17" charset="0"/>
              </a:rPr>
              <a:t>about fishing</a:t>
            </a:r>
            <a:endParaRPr lang="en-US" sz="2000" b="1" dirty="0" smtClean="0">
              <a:solidFill>
                <a:srgbClr val="1350B2"/>
              </a:solidFill>
              <a:latin typeface="Times" pitchFamily="17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5400000">
            <a:off x="-1389665" y="5225867"/>
            <a:ext cx="3039363" cy="230831"/>
          </a:xfrm>
          <a:prstGeom prst="rect">
            <a:avLst/>
          </a:prstGeom>
          <a:noFill/>
        </p:spPr>
        <p:txBody>
          <a:bodyPr wrap="square" rtlCol="0">
            <a:spAutoFit/>
            <a:flatTx/>
          </a:bodyPr>
          <a:lstStyle/>
          <a:p>
            <a:pPr algn="r"/>
            <a:r>
              <a:rPr lang="en-US" sz="900" dirty="0" smtClean="0">
                <a:latin typeface="Times"/>
                <a:cs typeface="Times"/>
              </a:rPr>
              <a:t>Photo: </a:t>
            </a:r>
            <a:r>
              <a:rPr lang="en-US" sz="900" dirty="0">
                <a:latin typeface="Times"/>
                <a:cs typeface="Times"/>
              </a:rPr>
              <a:t>US FWS/Steve Hillebrand</a:t>
            </a:r>
            <a:endParaRPr lang="fi-FI" sz="900" dirty="0">
              <a:latin typeface="Times"/>
              <a:cs typeface="Times"/>
            </a:endParaRPr>
          </a:p>
        </p:txBody>
      </p:sp>
      <p:pic>
        <p:nvPicPr>
          <p:cNvPr id="23" name="Picture 22" descr="advice 5 US FWS:Steve Hillebran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91" y="3221182"/>
            <a:ext cx="3051517" cy="3017520"/>
          </a:xfrm>
          <a:prstGeom prst="rect">
            <a:avLst/>
          </a:prstGeom>
          <a:ln>
            <a:solidFill>
              <a:srgbClr val="2468A6"/>
            </a:solidFill>
          </a:ln>
        </p:spPr>
      </p:pic>
    </p:spTree>
    <p:extLst>
      <p:ext uri="{BB962C8B-B14F-4D97-AF65-F5344CB8AC3E}">
        <p14:creationId xmlns:p14="http://schemas.microsoft.com/office/powerpoint/2010/main" val="31420803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43000" y="9906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  <a:spcAft>
                <a:spcPct val="30000"/>
              </a:spcAft>
              <a:buClr>
                <a:schemeClr val="tx1"/>
              </a:buClr>
            </a:pPr>
            <a:r>
              <a:rPr lang="en-US" sz="1800" dirty="0">
                <a:latin typeface="Tahoma"/>
                <a:cs typeface="Tahoma"/>
              </a:rPr>
              <a:t>Choose the meaning closest to that of the </a:t>
            </a:r>
            <a:r>
              <a:rPr lang="en-US" sz="1800" b="1" dirty="0">
                <a:latin typeface="Tahoma"/>
                <a:cs typeface="Tahoma"/>
              </a:rPr>
              <a:t>boldfaced</a:t>
            </a:r>
            <a:r>
              <a:rPr lang="en-US" sz="1800" dirty="0">
                <a:latin typeface="Tahoma"/>
                <a:cs typeface="Tahoma"/>
              </a:rPr>
              <a:t> word. </a:t>
            </a:r>
            <a:endParaRPr lang="en-US" sz="1800" dirty="0">
              <a:solidFill>
                <a:schemeClr val="accent2"/>
              </a:solidFill>
              <a:latin typeface="Tahoma"/>
              <a:cs typeface="Tahoma"/>
            </a:endParaRPr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1143000" y="1443038"/>
            <a:ext cx="67818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5B004B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6019800" y="1479550"/>
            <a:ext cx="159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US" sz="2000" dirty="0">
                <a:latin typeface="Times" charset="0"/>
              </a:rPr>
              <a:t>–</a:t>
            </a:r>
            <a:r>
              <a:rPr lang="en-US" sz="2000" dirty="0" smtClean="0">
                <a:latin typeface="Times" charset="0"/>
              </a:rPr>
              <a:t> </a:t>
            </a:r>
            <a:r>
              <a:rPr lang="en-US" sz="2000" i="1" dirty="0" smtClean="0">
                <a:latin typeface="Times" charset="0"/>
              </a:rPr>
              <a:t>adjective</a:t>
            </a:r>
            <a:endParaRPr lang="en-US" sz="2000" dirty="0">
              <a:latin typeface="Times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146175" y="1447800"/>
            <a:ext cx="258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>
              <a:tabLst>
                <a:tab pos="347663" algn="r"/>
                <a:tab pos="460375" algn="l"/>
              </a:tabLst>
            </a:pPr>
            <a:r>
              <a:rPr lang="en-US" sz="2400" b="1" dirty="0" smtClean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400" b="1" dirty="0">
                <a:solidFill>
                  <a:srgbClr val="2468A6"/>
                </a:solidFill>
                <a:latin typeface="Tahoma"/>
                <a:cs typeface="Tahoma"/>
              </a:rPr>
              <a:t>2</a:t>
            </a:r>
            <a:r>
              <a:rPr lang="en-US" sz="2400" dirty="0">
                <a:latin typeface="Tahoma"/>
                <a:cs typeface="Tahoma"/>
              </a:rPr>
              <a:t>	</a:t>
            </a:r>
            <a:r>
              <a:rPr lang="en-US" sz="2400" b="1" dirty="0" smtClean="0">
                <a:solidFill>
                  <a:srgbClr val="5B004B"/>
                </a:solidFill>
                <a:latin typeface="Tahoma"/>
                <a:cs typeface="Tahoma"/>
              </a:rPr>
              <a:t>cautious</a:t>
            </a:r>
            <a:endParaRPr lang="en-US" sz="24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5377" y="1459451"/>
            <a:ext cx="1581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(</a:t>
            </a:r>
            <a:r>
              <a:rPr lang="en-US" sz="2000" b="1" dirty="0" smtClean="0">
                <a:latin typeface="Times"/>
                <a:cs typeface="Times"/>
              </a:rPr>
              <a:t>kaw</a:t>
            </a:r>
            <a:r>
              <a:rPr lang="en-US" sz="2000" dirty="0" smtClean="0">
                <a:latin typeface="Times"/>
                <a:cs typeface="Times"/>
              </a:rPr>
              <a:t>-shuhss)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4648200" y="3656013"/>
            <a:ext cx="3733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 smtClean="0">
                <a:solidFill>
                  <a:srgbClr val="2468A6"/>
                </a:solidFill>
                <a:latin typeface="Tahoma"/>
                <a:cs typeface="Tahoma"/>
              </a:rPr>
              <a:t>Cautious </a:t>
            </a:r>
            <a:r>
              <a:rPr lang="en-US" sz="2000" dirty="0" smtClean="0">
                <a:latin typeface="Tahoma"/>
                <a:cs typeface="Tahoma"/>
              </a:rPr>
              <a:t>means</a:t>
            </a:r>
            <a:endParaRPr lang="en-US" sz="2000" dirty="0">
              <a:latin typeface="Tahoma"/>
              <a:cs typeface="Tahoma"/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A.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happy.</a:t>
            </a:r>
            <a:r>
              <a:rPr lang="en-US" sz="2000" dirty="0">
                <a:latin typeface="Tahoma"/>
                <a:cs typeface="Tahoma"/>
              </a:rPr>
              <a:t>	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B.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tired.</a:t>
            </a:r>
            <a:r>
              <a:rPr lang="en-US" sz="2000" dirty="0">
                <a:latin typeface="Tahoma"/>
                <a:cs typeface="Tahoma"/>
              </a:rPr>
              <a:t>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C.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careful.  </a:t>
            </a:r>
            <a:endParaRPr lang="en-US" sz="2000" dirty="0">
              <a:latin typeface="Tahoma"/>
              <a:cs typeface="Tahoma"/>
            </a:endParaRPr>
          </a:p>
        </p:txBody>
      </p:sp>
      <p:pic>
        <p:nvPicPr>
          <p:cNvPr id="10" name="Picture 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19" name="Picture 18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20" name="Picture 1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21" name="Picture 20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22" name="Picture 21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23" name="Picture 22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Learning Eight New Words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1143000" y="2097420"/>
            <a:ext cx="6781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</a:rPr>
              <a:t>•</a:t>
            </a:r>
            <a:r>
              <a:rPr lang="en-US" sz="2000" dirty="0" smtClean="0"/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Ever since he stepped on a bee, Enrique has been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cautious</a:t>
            </a:r>
            <a:r>
              <a:rPr lang="en-US" sz="2000" dirty="0">
                <a:solidFill>
                  <a:srgbClr val="5B004B"/>
                </a:solidFill>
                <a:latin typeface="Times-Roman"/>
              </a:rPr>
              <a:t> </a:t>
            </a:r>
            <a:r>
              <a:rPr lang="en-US" sz="2000" dirty="0" smtClean="0">
                <a:solidFill>
                  <a:srgbClr val="141413"/>
                </a:solidFill>
                <a:latin typeface="Times-Roman"/>
              </a:rPr>
              <a:t>about walking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in the grass with bare feet.</a:t>
            </a:r>
            <a:endParaRPr lang="en-US" sz="2000" dirty="0" smtClean="0">
              <a:solidFill>
                <a:srgbClr val="141413"/>
              </a:solidFill>
              <a:latin typeface="Times-Roman"/>
            </a:endParaRPr>
          </a:p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 smtClean="0">
                <a:solidFill>
                  <a:srgbClr val="5B004B"/>
                </a:solidFill>
              </a:rPr>
              <a:t>•</a:t>
            </a:r>
            <a:r>
              <a:rPr lang="en-US" sz="2000" dirty="0" smtClean="0">
                <a:latin typeface="Times" charset="0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You need to be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cautious</a:t>
            </a:r>
            <a:r>
              <a:rPr lang="en-US" sz="2000" dirty="0">
                <a:solidFill>
                  <a:srgbClr val="5B004B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when riding a bike on busy roads.</a:t>
            </a:r>
            <a:endParaRPr lang="en-US" sz="2000" dirty="0">
              <a:solidFill>
                <a:srgbClr val="141413"/>
              </a:solidFill>
              <a:latin typeface="Times"/>
              <a:cs typeface="Times"/>
            </a:endParaRPr>
          </a:p>
        </p:txBody>
      </p:sp>
      <p:pic>
        <p:nvPicPr>
          <p:cNvPr id="2" name="cautiou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35040" y="1548804"/>
            <a:ext cx="274320" cy="274320"/>
          </a:xfrm>
          <a:prstGeom prst="rect">
            <a:avLst/>
          </a:prstGeom>
        </p:spPr>
      </p:pic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80711" y="6279139"/>
            <a:ext cx="4341966" cy="52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>
                <a:latin typeface="Times" pitchFamily="17" charset="0"/>
              </a:rPr>
              <a:t>A dog being </a:t>
            </a:r>
            <a:r>
              <a:rPr lang="en-US" sz="2000" b="1" dirty="0" smtClean="0">
                <a:solidFill>
                  <a:srgbClr val="2468A6"/>
                </a:solidFill>
                <a:latin typeface="Times" pitchFamily="17" charset="0"/>
              </a:rPr>
              <a:t>cautious </a:t>
            </a: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latin typeface="Times" pitchFamily="17" charset="0"/>
              </a:rPr>
              <a:t>as he inspects a crab</a:t>
            </a:r>
            <a:endParaRPr lang="en-US" sz="2000" b="1" dirty="0" smtClean="0">
              <a:solidFill>
                <a:srgbClr val="1350B2"/>
              </a:solidFill>
              <a:latin typeface="Times" pitchFamily="17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5400000">
            <a:off x="-1389665" y="5225867"/>
            <a:ext cx="3039363" cy="230831"/>
          </a:xfrm>
          <a:prstGeom prst="rect">
            <a:avLst/>
          </a:prstGeom>
          <a:noFill/>
        </p:spPr>
        <p:txBody>
          <a:bodyPr wrap="square" rtlCol="0">
            <a:spAutoFit/>
            <a:flatTx/>
          </a:bodyPr>
          <a:lstStyle/>
          <a:p>
            <a:pPr algn="r"/>
            <a:r>
              <a:rPr lang="en-US" sz="900" dirty="0" smtClean="0">
                <a:latin typeface="Times"/>
                <a:cs typeface="Times"/>
              </a:rPr>
              <a:t>Photo: </a:t>
            </a:r>
            <a:r>
              <a:rPr lang="en-US" sz="900" dirty="0">
                <a:latin typeface="Times"/>
                <a:cs typeface="Times"/>
              </a:rPr>
              <a:t>Des Colhoun</a:t>
            </a:r>
            <a:endParaRPr lang="fi-FI" sz="900" dirty="0">
              <a:latin typeface="Times"/>
              <a:cs typeface="Times"/>
            </a:endParaRPr>
          </a:p>
        </p:txBody>
      </p:sp>
      <p:pic>
        <p:nvPicPr>
          <p:cNvPr id="3" name="Picture 2" descr="cautious 1 Des Colhoun copy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96264"/>
            <a:ext cx="3533379" cy="2926080"/>
          </a:xfrm>
          <a:prstGeom prst="rect">
            <a:avLst/>
          </a:prstGeom>
          <a:ln>
            <a:solidFill>
              <a:srgbClr val="2468A6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43000" y="9906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  <a:spcAft>
                <a:spcPct val="30000"/>
              </a:spcAft>
              <a:buClr>
                <a:schemeClr val="tx1"/>
              </a:buClr>
            </a:pPr>
            <a:r>
              <a:rPr lang="en-US" sz="1800" dirty="0">
                <a:latin typeface="Tahoma"/>
                <a:cs typeface="Tahoma"/>
              </a:rPr>
              <a:t>Choose the meaning closest to that of the </a:t>
            </a:r>
            <a:r>
              <a:rPr lang="en-US" sz="1800" b="1" dirty="0">
                <a:latin typeface="Tahoma"/>
                <a:cs typeface="Tahoma"/>
              </a:rPr>
              <a:t>boldfaced</a:t>
            </a:r>
            <a:r>
              <a:rPr lang="en-US" sz="1800" dirty="0">
                <a:latin typeface="Tahoma"/>
                <a:cs typeface="Tahoma"/>
              </a:rPr>
              <a:t> word. </a:t>
            </a:r>
            <a:endParaRPr lang="en-US" sz="1800" dirty="0">
              <a:solidFill>
                <a:schemeClr val="accent2"/>
              </a:solidFill>
              <a:latin typeface="Tahoma"/>
              <a:cs typeface="Tahoma"/>
            </a:endParaRPr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1143000" y="1443038"/>
            <a:ext cx="67818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5B004B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6019800" y="1479550"/>
            <a:ext cx="159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US" sz="2000" dirty="0">
                <a:latin typeface="Times" charset="0"/>
              </a:rPr>
              <a:t>–</a:t>
            </a:r>
            <a:r>
              <a:rPr lang="en-US" sz="2000" dirty="0" smtClean="0">
                <a:latin typeface="Times" charset="0"/>
              </a:rPr>
              <a:t> </a:t>
            </a:r>
            <a:r>
              <a:rPr lang="en-US" sz="2000" i="1" dirty="0" smtClean="0">
                <a:latin typeface="Times" charset="0"/>
              </a:rPr>
              <a:t>adjective</a:t>
            </a:r>
            <a:endParaRPr lang="en-US" sz="2000" dirty="0">
              <a:latin typeface="Times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146175" y="1447800"/>
            <a:ext cx="258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>
              <a:tabLst>
                <a:tab pos="347663" algn="r"/>
                <a:tab pos="460375" algn="l"/>
              </a:tabLst>
            </a:pPr>
            <a:r>
              <a:rPr lang="en-US" sz="2400" b="1" dirty="0" smtClean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400" b="1" dirty="0">
                <a:solidFill>
                  <a:srgbClr val="2468A6"/>
                </a:solidFill>
                <a:latin typeface="Tahoma"/>
                <a:cs typeface="Tahoma"/>
              </a:rPr>
              <a:t>2</a:t>
            </a:r>
            <a:r>
              <a:rPr lang="en-US" sz="2400" dirty="0">
                <a:latin typeface="Tahoma"/>
                <a:cs typeface="Tahoma"/>
              </a:rPr>
              <a:t>	</a:t>
            </a:r>
            <a:r>
              <a:rPr lang="en-US" sz="2400" b="1" dirty="0" smtClean="0">
                <a:solidFill>
                  <a:srgbClr val="5B004B"/>
                </a:solidFill>
                <a:latin typeface="Tahoma"/>
                <a:cs typeface="Tahoma"/>
              </a:rPr>
              <a:t>cautious</a:t>
            </a:r>
            <a:endParaRPr lang="en-US" sz="24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5377" y="1459451"/>
            <a:ext cx="1581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(</a:t>
            </a:r>
            <a:r>
              <a:rPr lang="en-US" sz="2000" b="1" dirty="0" smtClean="0">
                <a:latin typeface="Times"/>
                <a:cs typeface="Times"/>
              </a:rPr>
              <a:t>kaw</a:t>
            </a:r>
            <a:r>
              <a:rPr lang="en-US" sz="2000" dirty="0" smtClean="0">
                <a:latin typeface="Times"/>
                <a:cs typeface="Times"/>
              </a:rPr>
              <a:t>-shuhss)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4648200" y="3656013"/>
            <a:ext cx="3733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 smtClean="0">
                <a:solidFill>
                  <a:srgbClr val="2468A6"/>
                </a:solidFill>
                <a:latin typeface="Tahoma"/>
                <a:cs typeface="Tahoma"/>
              </a:rPr>
              <a:t>Cautious </a:t>
            </a:r>
            <a:r>
              <a:rPr lang="en-US" sz="2000" dirty="0" smtClean="0">
                <a:latin typeface="Tahoma"/>
                <a:cs typeface="Tahoma"/>
              </a:rPr>
              <a:t>means</a:t>
            </a:r>
            <a:endParaRPr lang="en-US" sz="2000" dirty="0">
              <a:latin typeface="Tahoma"/>
              <a:cs typeface="Tahoma"/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A.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happy.</a:t>
            </a:r>
            <a:r>
              <a:rPr lang="en-US" sz="2000" dirty="0">
                <a:latin typeface="Tahoma"/>
                <a:cs typeface="Tahoma"/>
              </a:rPr>
              <a:t>	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B.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tired.</a:t>
            </a:r>
            <a:r>
              <a:rPr lang="en-US" sz="2000" dirty="0">
                <a:latin typeface="Tahoma"/>
                <a:cs typeface="Tahoma"/>
              </a:rPr>
              <a:t>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Tahoma"/>
                <a:cs typeface="Tahoma"/>
              </a:rPr>
              <a:t>C.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 careful.  </a:t>
            </a:r>
            <a:endParaRPr lang="en-US" sz="20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10" name="Picture 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19" name="Picture 18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20" name="Picture 1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21" name="Picture 20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22" name="Picture 21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23" name="Picture 22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Learning Eight New Words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1143000" y="2097420"/>
            <a:ext cx="68808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</a:rPr>
              <a:t>•</a:t>
            </a:r>
            <a:r>
              <a:rPr lang="en-US" sz="2000" dirty="0" smtClean="0"/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Ever since he stepped on a bee, Enrique has been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cautious</a:t>
            </a:r>
            <a:r>
              <a:rPr lang="en-US" sz="2000" dirty="0">
                <a:solidFill>
                  <a:srgbClr val="5B004B"/>
                </a:solidFill>
                <a:latin typeface="Times-Roman"/>
              </a:rPr>
              <a:t> </a:t>
            </a:r>
            <a:r>
              <a:rPr lang="en-US" sz="2000" dirty="0" smtClean="0">
                <a:solidFill>
                  <a:srgbClr val="141413"/>
                </a:solidFill>
                <a:latin typeface="Times-Roman"/>
              </a:rPr>
              <a:t>about walking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in the grass with bare feet.</a:t>
            </a:r>
            <a:endParaRPr lang="en-US" sz="2000" dirty="0" smtClean="0">
              <a:solidFill>
                <a:srgbClr val="141413"/>
              </a:solidFill>
              <a:latin typeface="Times-Roman"/>
            </a:endParaRPr>
          </a:p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 smtClean="0">
                <a:solidFill>
                  <a:srgbClr val="5B004B"/>
                </a:solidFill>
              </a:rPr>
              <a:t>•</a:t>
            </a:r>
            <a:r>
              <a:rPr lang="en-US" sz="2000" dirty="0" smtClean="0">
                <a:latin typeface="Times" charset="0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You need to be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cautious</a:t>
            </a:r>
            <a:r>
              <a:rPr lang="en-US" sz="2000" dirty="0">
                <a:solidFill>
                  <a:srgbClr val="5B004B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when riding a bike on busy roads.</a:t>
            </a:r>
            <a:endParaRPr lang="en-US" sz="2000" dirty="0">
              <a:solidFill>
                <a:srgbClr val="141413"/>
              </a:solidFill>
              <a:latin typeface="Times"/>
              <a:cs typeface="Time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622677" y="5105400"/>
            <a:ext cx="360692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prstTxWarp prst="textNoShape">
              <a:avLst/>
            </a:prstTxWarp>
          </a:bodyPr>
          <a:lstStyle/>
          <a:p>
            <a:pPr eaLnBrk="1" hangingPunct="1"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Stepping on a bee would make a person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careful </a:t>
            </a:r>
            <a:r>
              <a:rPr lang="en-US" dirty="0" smtClean="0">
                <a:solidFill>
                  <a:srgbClr val="5B004B"/>
                </a:solidFill>
                <a:latin typeface="Tahoma"/>
                <a:cs typeface="Tahoma"/>
              </a:rPr>
              <a:t>about walking in grass with bare feet.</a:t>
            </a: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 Riding </a:t>
            </a:r>
            <a:r>
              <a:rPr lang="en-US" dirty="0" smtClean="0">
                <a:solidFill>
                  <a:srgbClr val="5B004B"/>
                </a:solidFill>
                <a:latin typeface="Tahoma"/>
                <a:cs typeface="Tahoma"/>
              </a:rPr>
              <a:t>a bike on busy roads is dangerous, so one must be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careful</a:t>
            </a: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. </a:t>
            </a:r>
            <a:endParaRPr lang="en-US" sz="18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pic>
        <p:nvPicPr>
          <p:cNvPr id="25" name="cautiou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35040" y="1548804"/>
            <a:ext cx="274320" cy="274320"/>
          </a:xfrm>
          <a:prstGeom prst="rect">
            <a:avLst/>
          </a:prstGeom>
        </p:spPr>
      </p:pic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80711" y="6279139"/>
            <a:ext cx="4341966" cy="52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>
                <a:latin typeface="Times" pitchFamily="17" charset="0"/>
              </a:rPr>
              <a:t>A dog being </a:t>
            </a:r>
            <a:r>
              <a:rPr lang="en-US" sz="2000" b="1" dirty="0" smtClean="0">
                <a:solidFill>
                  <a:srgbClr val="2468A6"/>
                </a:solidFill>
                <a:latin typeface="Times" pitchFamily="17" charset="0"/>
              </a:rPr>
              <a:t>cautious </a:t>
            </a: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latin typeface="Times" pitchFamily="17" charset="0"/>
              </a:rPr>
              <a:t>as he inspects a crab</a:t>
            </a:r>
            <a:endParaRPr lang="en-US" sz="2000" b="1" dirty="0" smtClean="0">
              <a:solidFill>
                <a:srgbClr val="1350B2"/>
              </a:solidFill>
              <a:latin typeface="Times" pitchFamily="17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5400000">
            <a:off x="-1389665" y="5225867"/>
            <a:ext cx="3039363" cy="230831"/>
          </a:xfrm>
          <a:prstGeom prst="rect">
            <a:avLst/>
          </a:prstGeom>
          <a:noFill/>
        </p:spPr>
        <p:txBody>
          <a:bodyPr wrap="square" rtlCol="0">
            <a:spAutoFit/>
            <a:flatTx/>
          </a:bodyPr>
          <a:lstStyle/>
          <a:p>
            <a:pPr algn="r"/>
            <a:r>
              <a:rPr lang="en-US" sz="900" dirty="0" smtClean="0">
                <a:latin typeface="Times"/>
                <a:cs typeface="Times"/>
              </a:rPr>
              <a:t>Photo: </a:t>
            </a:r>
            <a:r>
              <a:rPr lang="en-US" sz="900" dirty="0">
                <a:latin typeface="Times"/>
                <a:cs typeface="Times"/>
              </a:rPr>
              <a:t>Des Colhoun</a:t>
            </a:r>
            <a:endParaRPr lang="fi-FI" sz="900" dirty="0">
              <a:latin typeface="Times"/>
              <a:cs typeface="Times"/>
            </a:endParaRPr>
          </a:p>
        </p:txBody>
      </p:sp>
      <p:pic>
        <p:nvPicPr>
          <p:cNvPr id="28" name="Picture 27" descr="cautious 1 Des Colhoun copy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96264"/>
            <a:ext cx="3533379" cy="2926080"/>
          </a:xfrm>
          <a:prstGeom prst="rect">
            <a:avLst/>
          </a:prstGeom>
          <a:ln>
            <a:solidFill>
              <a:srgbClr val="2468A6"/>
            </a:solidFill>
          </a:ln>
        </p:spPr>
      </p:pic>
    </p:spTree>
    <p:extLst>
      <p:ext uri="{BB962C8B-B14F-4D97-AF65-F5344CB8AC3E}">
        <p14:creationId xmlns:p14="http://schemas.microsoft.com/office/powerpoint/2010/main" val="14845731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43000" y="9906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  <a:spcAft>
                <a:spcPct val="30000"/>
              </a:spcAft>
              <a:buClr>
                <a:schemeClr val="tx1"/>
              </a:buClr>
            </a:pPr>
            <a:r>
              <a:rPr lang="en-US" sz="1800" dirty="0">
                <a:latin typeface="Tahoma"/>
                <a:cs typeface="Tahoma"/>
              </a:rPr>
              <a:t>Choose the meaning closest to that of the </a:t>
            </a:r>
            <a:r>
              <a:rPr lang="en-US" sz="1800" b="1" dirty="0">
                <a:latin typeface="Tahoma"/>
                <a:cs typeface="Tahoma"/>
              </a:rPr>
              <a:t>boldfaced</a:t>
            </a:r>
            <a:r>
              <a:rPr lang="en-US" sz="1800" dirty="0">
                <a:latin typeface="Tahoma"/>
                <a:cs typeface="Tahoma"/>
              </a:rPr>
              <a:t> word. </a:t>
            </a:r>
            <a:endParaRPr lang="en-US" sz="1800" dirty="0">
              <a:solidFill>
                <a:schemeClr val="accent2"/>
              </a:solidFill>
              <a:latin typeface="Tahoma"/>
              <a:cs typeface="Tahoma"/>
            </a:endParaRPr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1143000" y="1443038"/>
            <a:ext cx="67818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5B004B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6019800" y="1479550"/>
            <a:ext cx="159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US" sz="2000" dirty="0">
                <a:latin typeface="Times" charset="0"/>
              </a:rPr>
              <a:t>–</a:t>
            </a:r>
            <a:r>
              <a:rPr lang="en-US" sz="2000" dirty="0" smtClean="0">
                <a:latin typeface="Times" charset="0"/>
              </a:rPr>
              <a:t> </a:t>
            </a:r>
            <a:r>
              <a:rPr lang="en-US" sz="2000" i="1" dirty="0" smtClean="0">
                <a:latin typeface="Times" charset="0"/>
              </a:rPr>
              <a:t>verb</a:t>
            </a:r>
            <a:endParaRPr lang="en-US" sz="2000" dirty="0">
              <a:latin typeface="Times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146175" y="1447800"/>
            <a:ext cx="258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>
              <a:tabLst>
                <a:tab pos="347663" algn="r"/>
                <a:tab pos="460375" algn="l"/>
              </a:tabLst>
            </a:pPr>
            <a:r>
              <a:rPr lang="en-US" sz="2400" b="1" dirty="0" smtClean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400" b="1" dirty="0" smtClean="0">
                <a:solidFill>
                  <a:srgbClr val="2468A6"/>
                </a:solidFill>
                <a:latin typeface="Tahoma"/>
                <a:cs typeface="Tahoma"/>
              </a:rPr>
              <a:t>3</a:t>
            </a:r>
            <a:r>
              <a:rPr lang="en-US" sz="2400" dirty="0">
                <a:latin typeface="Tahoma"/>
                <a:cs typeface="Tahoma"/>
              </a:rPr>
              <a:t>	</a:t>
            </a:r>
            <a:r>
              <a:rPr lang="en-US" sz="2400" b="1" dirty="0" smtClean="0">
                <a:solidFill>
                  <a:srgbClr val="5B004B"/>
                </a:solidFill>
                <a:latin typeface="Tahoma"/>
                <a:cs typeface="Tahoma"/>
              </a:rPr>
              <a:t>defeat</a:t>
            </a:r>
            <a:endParaRPr lang="en-US" sz="24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5377" y="1459451"/>
            <a:ext cx="1038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(di-</a:t>
            </a:r>
            <a:r>
              <a:rPr lang="en-US" sz="2000" b="1" dirty="0" smtClean="0">
                <a:latin typeface="Times"/>
                <a:cs typeface="Times"/>
              </a:rPr>
              <a:t>feet</a:t>
            </a:r>
            <a:r>
              <a:rPr lang="en-US" sz="2000" dirty="0" smtClean="0">
                <a:latin typeface="Times"/>
                <a:cs typeface="Times"/>
              </a:rPr>
              <a:t>)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4648200" y="3656013"/>
            <a:ext cx="3733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 smtClean="0">
                <a:solidFill>
                  <a:srgbClr val="2468A6"/>
                </a:solidFill>
                <a:latin typeface="Tahoma"/>
                <a:cs typeface="Tahoma"/>
              </a:rPr>
              <a:t>Defeat </a:t>
            </a:r>
            <a:r>
              <a:rPr lang="en-US" sz="2000" dirty="0" smtClean="0">
                <a:latin typeface="Tahoma"/>
                <a:cs typeface="Tahoma"/>
              </a:rPr>
              <a:t>means</a:t>
            </a:r>
            <a:endParaRPr lang="en-US" sz="2000" dirty="0">
              <a:latin typeface="Tahoma"/>
              <a:cs typeface="Tahoma"/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A.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beat.</a:t>
            </a:r>
            <a:r>
              <a:rPr lang="en-US" sz="2000" dirty="0">
                <a:latin typeface="Tahoma"/>
                <a:cs typeface="Tahoma"/>
              </a:rPr>
              <a:t>	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B.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keep.</a:t>
            </a:r>
            <a:r>
              <a:rPr lang="en-US" sz="2000" dirty="0">
                <a:latin typeface="Tahoma"/>
                <a:cs typeface="Tahoma"/>
              </a:rPr>
              <a:t>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C.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hide.  </a:t>
            </a:r>
            <a:endParaRPr lang="en-US" sz="2000" dirty="0">
              <a:latin typeface="Tahoma"/>
              <a:cs typeface="Tahoma"/>
            </a:endParaRPr>
          </a:p>
        </p:txBody>
      </p:sp>
      <p:pic>
        <p:nvPicPr>
          <p:cNvPr id="10" name="Picture 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17" name="Picture 16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20" name="Picture 1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21" name="Picture 20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22" name="Picture 21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23" name="Picture 22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Learning Eight New Words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6" name="Rectangle 35"/>
          <p:cNvSpPr>
            <a:spLocks noChangeArrowheads="1"/>
          </p:cNvSpPr>
          <p:nvPr/>
        </p:nvSpPr>
        <p:spPr bwMode="auto">
          <a:xfrm>
            <a:off x="1143000" y="2097420"/>
            <a:ext cx="617814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</a:rPr>
              <a:t>•</a:t>
            </a:r>
            <a:r>
              <a:rPr lang="en-US" sz="2000" dirty="0" smtClean="0"/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If you can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defeat</a:t>
            </a:r>
            <a:r>
              <a:rPr lang="en-US" sz="2000" dirty="0">
                <a:solidFill>
                  <a:srgbClr val="5B004B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your fears, you can do anything.</a:t>
            </a:r>
            <a:endParaRPr lang="en-US" sz="2000" dirty="0" smtClean="0">
              <a:solidFill>
                <a:srgbClr val="141413"/>
              </a:solidFill>
              <a:latin typeface="Times-Roman"/>
            </a:endParaRPr>
          </a:p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 smtClean="0">
                <a:solidFill>
                  <a:srgbClr val="5B004B"/>
                </a:solidFill>
              </a:rPr>
              <a:t>•</a:t>
            </a:r>
            <a:r>
              <a:rPr lang="en-US" sz="2000" dirty="0" smtClean="0">
                <a:latin typeface="Times" charset="0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Our soccer team played so well that we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defeated</a:t>
            </a:r>
            <a:r>
              <a:rPr lang="en-US" sz="2000" dirty="0">
                <a:solidFill>
                  <a:srgbClr val="5B004B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the first-place team.</a:t>
            </a:r>
            <a:endParaRPr lang="en-US" sz="2000" dirty="0">
              <a:solidFill>
                <a:srgbClr val="141413"/>
              </a:solidFill>
              <a:latin typeface="Times"/>
              <a:cs typeface="Times"/>
            </a:endParaRPr>
          </a:p>
        </p:txBody>
      </p:sp>
      <p:pic>
        <p:nvPicPr>
          <p:cNvPr id="2" name="def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35040" y="1548804"/>
            <a:ext cx="274320" cy="274320"/>
          </a:xfrm>
          <a:prstGeom prst="rect">
            <a:avLst/>
          </a:prstGeom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5434" y="6337929"/>
            <a:ext cx="4341966" cy="23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ts val="1720"/>
              </a:lnSpc>
            </a:pPr>
            <a:r>
              <a:rPr lang="en-US" sz="2000" dirty="0" smtClean="0">
                <a:latin typeface="Times" pitchFamily="17" charset="0"/>
              </a:rPr>
              <a:t>A wrestler </a:t>
            </a:r>
            <a:r>
              <a:rPr lang="en-US" sz="2000" b="1" dirty="0" smtClean="0">
                <a:solidFill>
                  <a:srgbClr val="2468A6"/>
                </a:solidFill>
                <a:latin typeface="Times" pitchFamily="17" charset="0"/>
              </a:rPr>
              <a:t>defeating </a:t>
            </a:r>
            <a:r>
              <a:rPr lang="en-US" sz="2000" dirty="0" smtClean="0">
                <a:latin typeface="Times" pitchFamily="17" charset="0"/>
              </a:rPr>
              <a:t>his opponent</a:t>
            </a:r>
            <a:endParaRPr lang="en-US" sz="2000" b="1" dirty="0" smtClean="0">
              <a:solidFill>
                <a:srgbClr val="1350B2"/>
              </a:solidFill>
              <a:latin typeface="Times" pitchFamily="17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-1389665" y="5225867"/>
            <a:ext cx="3039363" cy="230831"/>
          </a:xfrm>
          <a:prstGeom prst="rect">
            <a:avLst/>
          </a:prstGeom>
          <a:noFill/>
        </p:spPr>
        <p:txBody>
          <a:bodyPr wrap="square" rtlCol="0">
            <a:spAutoFit/>
            <a:flatTx/>
          </a:bodyPr>
          <a:lstStyle/>
          <a:p>
            <a:pPr algn="r"/>
            <a:r>
              <a:rPr lang="en-US" sz="900" dirty="0" smtClean="0">
                <a:latin typeface="Times"/>
                <a:cs typeface="Times"/>
              </a:rPr>
              <a:t>Photo: </a:t>
            </a:r>
            <a:r>
              <a:rPr lang="en-US" sz="900" dirty="0">
                <a:latin typeface="Times"/>
                <a:cs typeface="Times"/>
              </a:rPr>
              <a:t>Dreier Carr</a:t>
            </a:r>
            <a:endParaRPr lang="fi-FI" sz="900" dirty="0">
              <a:latin typeface="Times"/>
              <a:cs typeface="Times"/>
            </a:endParaRPr>
          </a:p>
        </p:txBody>
      </p:sp>
      <p:pic>
        <p:nvPicPr>
          <p:cNvPr id="3" name="Picture 2" descr="defeat 2 Dreier Car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84" y="3391110"/>
            <a:ext cx="4114800" cy="2743200"/>
          </a:xfrm>
          <a:prstGeom prst="rect">
            <a:avLst/>
          </a:prstGeom>
          <a:ln>
            <a:solidFill>
              <a:srgbClr val="2468A6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43000" y="9906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  <a:spcAft>
                <a:spcPct val="30000"/>
              </a:spcAft>
              <a:buClr>
                <a:schemeClr val="tx1"/>
              </a:buClr>
            </a:pPr>
            <a:r>
              <a:rPr lang="en-US" sz="1800" dirty="0">
                <a:latin typeface="Tahoma"/>
                <a:cs typeface="Tahoma"/>
              </a:rPr>
              <a:t>Choose the meaning closest to that of the </a:t>
            </a:r>
            <a:r>
              <a:rPr lang="en-US" sz="1800" b="1" dirty="0">
                <a:latin typeface="Tahoma"/>
                <a:cs typeface="Tahoma"/>
              </a:rPr>
              <a:t>boldfaced</a:t>
            </a:r>
            <a:r>
              <a:rPr lang="en-US" sz="1800" dirty="0">
                <a:latin typeface="Tahoma"/>
                <a:cs typeface="Tahoma"/>
              </a:rPr>
              <a:t> word. </a:t>
            </a:r>
            <a:endParaRPr lang="en-US" sz="1800" dirty="0">
              <a:solidFill>
                <a:schemeClr val="accent2"/>
              </a:solidFill>
              <a:latin typeface="Tahoma"/>
              <a:cs typeface="Tahoma"/>
            </a:endParaRPr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1143000" y="1443038"/>
            <a:ext cx="67818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5B004B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6019800" y="1479550"/>
            <a:ext cx="159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US" sz="2000" dirty="0">
                <a:latin typeface="Times" charset="0"/>
              </a:rPr>
              <a:t>–</a:t>
            </a:r>
            <a:r>
              <a:rPr lang="en-US" sz="2000" dirty="0" smtClean="0">
                <a:latin typeface="Times" charset="0"/>
              </a:rPr>
              <a:t> </a:t>
            </a:r>
            <a:r>
              <a:rPr lang="en-US" sz="2000" i="1" dirty="0" smtClean="0">
                <a:latin typeface="Times" charset="0"/>
              </a:rPr>
              <a:t>verb</a:t>
            </a:r>
            <a:endParaRPr lang="en-US" sz="2000" dirty="0">
              <a:latin typeface="Times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146175" y="1447800"/>
            <a:ext cx="258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>
              <a:tabLst>
                <a:tab pos="347663" algn="r"/>
                <a:tab pos="460375" algn="l"/>
              </a:tabLst>
            </a:pPr>
            <a:r>
              <a:rPr lang="en-US" sz="2400" b="1" dirty="0" smtClean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400" b="1" dirty="0" smtClean="0">
                <a:solidFill>
                  <a:srgbClr val="2468A6"/>
                </a:solidFill>
                <a:latin typeface="Tahoma"/>
                <a:cs typeface="Tahoma"/>
              </a:rPr>
              <a:t>3</a:t>
            </a:r>
            <a:r>
              <a:rPr lang="en-US" sz="2400" dirty="0">
                <a:latin typeface="Tahoma"/>
                <a:cs typeface="Tahoma"/>
              </a:rPr>
              <a:t>	</a:t>
            </a:r>
            <a:r>
              <a:rPr lang="en-US" sz="2400" b="1" dirty="0" smtClean="0">
                <a:solidFill>
                  <a:srgbClr val="5B004B"/>
                </a:solidFill>
                <a:latin typeface="Tahoma"/>
                <a:cs typeface="Tahoma"/>
              </a:rPr>
              <a:t>defeat</a:t>
            </a:r>
            <a:endParaRPr lang="en-US" sz="24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5377" y="1459451"/>
            <a:ext cx="1038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(di-</a:t>
            </a:r>
            <a:r>
              <a:rPr lang="en-US" sz="2000" b="1" dirty="0" smtClean="0">
                <a:latin typeface="Times"/>
                <a:cs typeface="Times"/>
              </a:rPr>
              <a:t>feet</a:t>
            </a:r>
            <a:r>
              <a:rPr lang="en-US" sz="2000" dirty="0" smtClean="0">
                <a:latin typeface="Times"/>
                <a:cs typeface="Times"/>
              </a:rPr>
              <a:t>)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4648200" y="3656013"/>
            <a:ext cx="3733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 smtClean="0">
                <a:solidFill>
                  <a:srgbClr val="2468A6"/>
                </a:solidFill>
                <a:latin typeface="Tahoma"/>
                <a:cs typeface="Tahoma"/>
              </a:rPr>
              <a:t>Defeat </a:t>
            </a:r>
            <a:r>
              <a:rPr lang="en-US" sz="2000" dirty="0" smtClean="0">
                <a:latin typeface="Tahoma"/>
                <a:cs typeface="Tahoma"/>
              </a:rPr>
              <a:t>means</a:t>
            </a:r>
            <a:endParaRPr lang="en-US" sz="2000" dirty="0">
              <a:latin typeface="Tahoma"/>
              <a:cs typeface="Tahoma"/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Tahoma"/>
                <a:cs typeface="Tahoma"/>
              </a:rPr>
              <a:t>A.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 beat.</a:t>
            </a:r>
            <a:r>
              <a:rPr lang="en-US" sz="2000" dirty="0">
                <a:latin typeface="Tahoma"/>
                <a:cs typeface="Tahoma"/>
              </a:rPr>
              <a:t>	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B.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keep.</a:t>
            </a:r>
            <a:r>
              <a:rPr lang="en-US" sz="2000" dirty="0">
                <a:latin typeface="Tahoma"/>
                <a:cs typeface="Tahoma"/>
              </a:rPr>
              <a:t>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C.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hide.  </a:t>
            </a:r>
            <a:endParaRPr lang="en-US" sz="2000" dirty="0">
              <a:latin typeface="Tahoma"/>
              <a:cs typeface="Tahoma"/>
            </a:endParaRPr>
          </a:p>
        </p:txBody>
      </p:sp>
      <p:pic>
        <p:nvPicPr>
          <p:cNvPr id="10" name="Picture 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17" name="Picture 16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20" name="Picture 1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21" name="Picture 20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22" name="Picture 21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23" name="Picture 22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Learning Eight New Words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6" name="Rectangle 35"/>
          <p:cNvSpPr>
            <a:spLocks noChangeArrowheads="1"/>
          </p:cNvSpPr>
          <p:nvPr/>
        </p:nvSpPr>
        <p:spPr bwMode="auto">
          <a:xfrm>
            <a:off x="1143000" y="2097420"/>
            <a:ext cx="617814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</a:rPr>
              <a:t>•</a:t>
            </a:r>
            <a:r>
              <a:rPr lang="en-US" sz="2000" dirty="0" smtClean="0"/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If you can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defeat</a:t>
            </a:r>
            <a:r>
              <a:rPr lang="en-US" sz="2000" dirty="0">
                <a:solidFill>
                  <a:srgbClr val="5B004B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your fears, you can do anything.</a:t>
            </a:r>
            <a:endParaRPr lang="en-US" sz="2000" dirty="0" smtClean="0">
              <a:solidFill>
                <a:srgbClr val="141413"/>
              </a:solidFill>
              <a:latin typeface="Times-Roman"/>
            </a:endParaRPr>
          </a:p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 smtClean="0">
                <a:solidFill>
                  <a:srgbClr val="5B004B"/>
                </a:solidFill>
              </a:rPr>
              <a:t>•</a:t>
            </a:r>
            <a:r>
              <a:rPr lang="en-US" sz="2000" dirty="0" smtClean="0">
                <a:latin typeface="Times" charset="0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Our soccer team played so well that we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defeated</a:t>
            </a:r>
            <a:r>
              <a:rPr lang="en-US" sz="2000" dirty="0">
                <a:solidFill>
                  <a:srgbClr val="5B004B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the first-place team.</a:t>
            </a:r>
            <a:endParaRPr lang="en-US" sz="2000" dirty="0">
              <a:solidFill>
                <a:srgbClr val="141413"/>
              </a:solidFill>
              <a:latin typeface="Times"/>
              <a:cs typeface="Time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648200" y="5105400"/>
            <a:ext cx="373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prstTxWarp prst="textNoShape">
              <a:avLst/>
            </a:prstTxWarp>
          </a:bodyPr>
          <a:lstStyle/>
          <a:p>
            <a:pPr eaLnBrk="1" hangingPunct="1"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You have to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beat </a:t>
            </a:r>
            <a:r>
              <a:rPr lang="en-US" dirty="0" smtClean="0">
                <a:solidFill>
                  <a:srgbClr val="5B004B"/>
                </a:solidFill>
                <a:latin typeface="Tahoma"/>
                <a:cs typeface="Tahoma"/>
              </a:rPr>
              <a:t>your fears so they don’t hold you back.</a:t>
            </a: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 If the soccer team played very well, they must have</a:t>
            </a:r>
            <a:r>
              <a:rPr lang="en-US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beaten </a:t>
            </a:r>
            <a:r>
              <a:rPr lang="en-US" dirty="0" smtClean="0">
                <a:solidFill>
                  <a:srgbClr val="5B004B"/>
                </a:solidFill>
                <a:latin typeface="Tahoma"/>
                <a:cs typeface="Tahoma"/>
              </a:rPr>
              <a:t>the first-place team.</a:t>
            </a: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endParaRPr lang="en-US" sz="18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pic>
        <p:nvPicPr>
          <p:cNvPr id="25" name="def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35040" y="1548804"/>
            <a:ext cx="274320" cy="274320"/>
          </a:xfrm>
          <a:prstGeom prst="rect">
            <a:avLst/>
          </a:prstGeom>
        </p:spPr>
      </p:pic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45434" y="6337929"/>
            <a:ext cx="4341966" cy="23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ts val="1720"/>
              </a:lnSpc>
            </a:pPr>
            <a:r>
              <a:rPr lang="en-US" sz="2000" dirty="0" smtClean="0">
                <a:latin typeface="Times" pitchFamily="17" charset="0"/>
              </a:rPr>
              <a:t>A wrestler </a:t>
            </a:r>
            <a:r>
              <a:rPr lang="en-US" sz="2000" b="1" dirty="0" smtClean="0">
                <a:solidFill>
                  <a:srgbClr val="2468A6"/>
                </a:solidFill>
                <a:latin typeface="Times" pitchFamily="17" charset="0"/>
              </a:rPr>
              <a:t>defeating </a:t>
            </a:r>
            <a:r>
              <a:rPr lang="en-US" sz="2000" dirty="0" smtClean="0">
                <a:latin typeface="Times" pitchFamily="17" charset="0"/>
              </a:rPr>
              <a:t>his opponent</a:t>
            </a:r>
            <a:endParaRPr lang="en-US" sz="2000" b="1" dirty="0" smtClean="0">
              <a:solidFill>
                <a:srgbClr val="1350B2"/>
              </a:solidFill>
              <a:latin typeface="Times" pitchFamily="17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5400000">
            <a:off x="-1389665" y="5225867"/>
            <a:ext cx="3039363" cy="230831"/>
          </a:xfrm>
          <a:prstGeom prst="rect">
            <a:avLst/>
          </a:prstGeom>
          <a:noFill/>
        </p:spPr>
        <p:txBody>
          <a:bodyPr wrap="square" rtlCol="0">
            <a:spAutoFit/>
            <a:flatTx/>
          </a:bodyPr>
          <a:lstStyle/>
          <a:p>
            <a:pPr algn="r"/>
            <a:r>
              <a:rPr lang="en-US" sz="900" dirty="0" smtClean="0">
                <a:latin typeface="Times"/>
                <a:cs typeface="Times"/>
              </a:rPr>
              <a:t>Photo: </a:t>
            </a:r>
            <a:r>
              <a:rPr lang="en-US" sz="900" dirty="0">
                <a:latin typeface="Times"/>
                <a:cs typeface="Times"/>
              </a:rPr>
              <a:t>Dreier Carr</a:t>
            </a:r>
            <a:endParaRPr lang="fi-FI" sz="900" dirty="0">
              <a:latin typeface="Times"/>
              <a:cs typeface="Times"/>
            </a:endParaRPr>
          </a:p>
        </p:txBody>
      </p:sp>
      <p:pic>
        <p:nvPicPr>
          <p:cNvPr id="28" name="Picture 27" descr="defeat 2 Dreier Car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84" y="3391110"/>
            <a:ext cx="4114800" cy="2743200"/>
          </a:xfrm>
          <a:prstGeom prst="rect">
            <a:avLst/>
          </a:prstGeom>
          <a:ln>
            <a:solidFill>
              <a:srgbClr val="2468A6"/>
            </a:solidFill>
          </a:ln>
        </p:spPr>
      </p:pic>
    </p:spTree>
    <p:extLst>
      <p:ext uri="{BB962C8B-B14F-4D97-AF65-F5344CB8AC3E}">
        <p14:creationId xmlns:p14="http://schemas.microsoft.com/office/powerpoint/2010/main" val="9213294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WP2 ch 01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WP2 ch 01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AWP2 ch 01m.thmx</Template>
  <TotalTime>940</TotalTime>
  <Words>1576</Words>
  <Application>Microsoft Macintosh PowerPoint</Application>
  <PresentationFormat>On-screen Show (4:3)</PresentationFormat>
  <Paragraphs>388</Paragraphs>
  <Slides>27</Slides>
  <Notes>27</Notes>
  <HiddenSlides>0</HiddenSlides>
  <MMClips>16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AWP2 ch 01m</vt:lpstr>
      <vt:lpstr>1_AWP2 ch 01m</vt:lpstr>
      <vt:lpstr>VOCABULARY BASICS</vt:lpstr>
      <vt:lpstr>VOCABULARY   BASICS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Blauvelt</dc:creator>
  <cp:lastModifiedBy>Bill Blauvelt</cp:lastModifiedBy>
  <cp:revision>108</cp:revision>
  <dcterms:created xsi:type="dcterms:W3CDTF">2011-09-02T22:30:37Z</dcterms:created>
  <dcterms:modified xsi:type="dcterms:W3CDTF">2011-10-17T23:33:04Z</dcterms:modified>
</cp:coreProperties>
</file>